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5" r:id="rId4"/>
    <p:sldId id="267" r:id="rId5"/>
    <p:sldId id="282" r:id="rId6"/>
    <p:sldId id="268" r:id="rId7"/>
    <p:sldId id="272" r:id="rId8"/>
    <p:sldId id="264" r:id="rId9"/>
    <p:sldId id="270" r:id="rId10"/>
    <p:sldId id="271" r:id="rId11"/>
    <p:sldId id="274" r:id="rId12"/>
    <p:sldId id="269" r:id="rId13"/>
    <p:sldId id="288" r:id="rId14"/>
    <p:sldId id="275" r:id="rId15"/>
    <p:sldId id="276" r:id="rId16"/>
    <p:sldId id="273" r:id="rId17"/>
    <p:sldId id="286" r:id="rId18"/>
    <p:sldId id="258" r:id="rId19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FF"/>
    <a:srgbClr val="F1412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975308641975339E-2"/>
          <c:y val="0.14476190476190492"/>
          <c:w val="0.56598376591814858"/>
          <c:h val="0.82730158730158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1412F"/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66CC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дошкольные образовательные организации</c:v>
                </c:pt>
                <c:pt idx="1">
                  <c:v>общеобразовательные организации</c:v>
                </c:pt>
                <c:pt idx="2">
                  <c:v>организации дополнительного образования</c:v>
                </c:pt>
                <c:pt idx="3">
                  <c:v>негосударственные (частные) организации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713083218017041"/>
          <c:y val="0.28897644608487977"/>
          <c:w val="0.35360989992652081"/>
          <c:h val="0.68622783380719754"/>
        </c:manualLayout>
      </c:layout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7404362478243571E-4"/>
          <c:y val="3.209994779450151E-2"/>
          <c:w val="0.99207807928748659"/>
          <c:h val="0.5622734391658884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программы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7.0000000000000001E-3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«Совершенствование организации отдыха и оздоровления детей и подростков» </c:v>
                </c:pt>
              </c:strCache>
            </c:strRef>
          </c:tx>
          <c:spPr>
            <a:solidFill>
              <a:srgbClr val="33CCFF"/>
            </a:solidFill>
          </c:spPr>
          <c:dLbls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1.0999999999999999E-2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«Развитие дополнительного образования детей»  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5.3999999999999999E-2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«Обеспечение защиты прав и интересов детей-сирот и детей, оставшихся без попечения родителей»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6.3E-2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«Обеспечение реализации муниципальной программы»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9.2999999999999999E-2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«Развитие дошкольного образования детей»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0.315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«Развитие общего образования детей»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6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0.45700000000000002</c:v>
                </c:pt>
              </c:numCache>
            </c:numRef>
          </c:val>
        </c:ser>
        <c:axId val="146265600"/>
        <c:axId val="146267520"/>
      </c:barChart>
      <c:catAx>
        <c:axId val="146265600"/>
        <c:scaling>
          <c:orientation val="minMax"/>
        </c:scaling>
        <c:delete val="1"/>
        <c:axPos val="l"/>
        <c:tickLblPos val="none"/>
        <c:crossAx val="146267520"/>
        <c:crosses val="autoZero"/>
        <c:auto val="1"/>
        <c:lblAlgn val="ctr"/>
        <c:lblOffset val="100"/>
      </c:catAx>
      <c:valAx>
        <c:axId val="146267520"/>
        <c:scaling>
          <c:orientation val="minMax"/>
        </c:scaling>
        <c:delete val="1"/>
        <c:axPos val="b"/>
        <c:numFmt formatCode="0.0%" sourceLinked="1"/>
        <c:tickLblPos val="none"/>
        <c:crossAx val="146265600"/>
        <c:crosses val="autoZero"/>
        <c:crossBetween val="between"/>
      </c:valAx>
      <c:spPr>
        <a:ln>
          <a:solidFill>
            <a:schemeClr val="bg2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2.4039805762322702E-2"/>
          <c:y val="0.5964668917875604"/>
          <c:w val="0.95817374458393512"/>
          <c:h val="0.39653775523709378"/>
        </c:manualLayout>
      </c:layout>
      <c:txPr>
        <a:bodyPr/>
        <a:lstStyle/>
        <a:p>
          <a:pPr>
            <a:defRPr sz="12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>
              <a:latin typeface="Bookman Old Style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1609751694256193"/>
          <c:y val="0.33891476324075048"/>
          <c:w val="0.66858409962995569"/>
          <c:h val="0.6012015320283519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Педагогические работники образовательных организаций общего образования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2"/>
              <c:layout>
                <c:manualLayout>
                  <c:x val="0"/>
                  <c:y val="5.4439731573543522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23010</c:v>
                </c:pt>
                <c:pt idx="1">
                  <c:v>24140.6</c:v>
                </c:pt>
                <c:pt idx="2">
                  <c:v>25490</c:v>
                </c:pt>
              </c:numCache>
            </c:numRef>
          </c:val>
        </c:ser>
        <c:axId val="220606848"/>
        <c:axId val="220608384"/>
      </c:barChart>
      <c:catAx>
        <c:axId val="22060684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Bookman Old Style" pitchFamily="18" charset="0"/>
              </a:defRPr>
            </a:pPr>
            <a:endParaRPr lang="ru-RU"/>
          </a:p>
        </c:txPr>
        <c:crossAx val="220608384"/>
        <c:crosses val="autoZero"/>
        <c:auto val="1"/>
        <c:lblAlgn val="ctr"/>
        <c:lblOffset val="100"/>
      </c:catAx>
      <c:valAx>
        <c:axId val="220608384"/>
        <c:scaling>
          <c:orientation val="minMax"/>
        </c:scaling>
        <c:delete val="1"/>
        <c:axPos val="b"/>
        <c:numFmt formatCode="General" sourceLinked="1"/>
        <c:tickLblPos val="none"/>
        <c:crossAx val="22060684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latin typeface="Bookman Old Style" pitchFamily="18" charset="0"/>
              </a:defRPr>
            </a:pPr>
            <a:r>
              <a:rPr lang="ru-RU" dirty="0">
                <a:latin typeface="Bookman Old Style" pitchFamily="18" charset="0"/>
              </a:rPr>
              <a:t>Педагогические работники </a:t>
            </a:r>
            <a:r>
              <a:rPr lang="ru-RU" dirty="0" smtClean="0">
                <a:latin typeface="Bookman Old Style" pitchFamily="18" charset="0"/>
              </a:rPr>
              <a:t>дошкольных образовательных организаций </a:t>
            </a:r>
            <a:r>
              <a:rPr lang="ru-RU" dirty="0">
                <a:latin typeface="Bookman Old Style" pitchFamily="18" charset="0"/>
              </a:rPr>
              <a:t>образования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Педагогические работники образовательных организаций общего образования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20146.8</c:v>
                </c:pt>
                <c:pt idx="1">
                  <c:v>21803.599999999991</c:v>
                </c:pt>
                <c:pt idx="2">
                  <c:v>23778.799999999996</c:v>
                </c:pt>
              </c:numCache>
            </c:numRef>
          </c:val>
        </c:ser>
        <c:axId val="219444736"/>
        <c:axId val="219446272"/>
      </c:barChart>
      <c:catAx>
        <c:axId val="21944473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Bookman Old Style" pitchFamily="18" charset="0"/>
              </a:defRPr>
            </a:pPr>
            <a:endParaRPr lang="ru-RU"/>
          </a:p>
        </c:txPr>
        <c:crossAx val="219446272"/>
        <c:crosses val="autoZero"/>
        <c:auto val="1"/>
        <c:lblAlgn val="ctr"/>
        <c:lblOffset val="100"/>
      </c:catAx>
      <c:valAx>
        <c:axId val="219446272"/>
        <c:scaling>
          <c:orientation val="minMax"/>
        </c:scaling>
        <c:delete val="1"/>
        <c:axPos val="b"/>
        <c:numFmt formatCode="General" sourceLinked="1"/>
        <c:tickLblPos val="none"/>
        <c:crossAx val="2194447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latin typeface="Bookman Old Style" pitchFamily="18" charset="0"/>
              </a:defRPr>
            </a:pPr>
            <a:r>
              <a:rPr lang="ru-RU" dirty="0">
                <a:latin typeface="Bookman Old Style" pitchFamily="18" charset="0"/>
              </a:rPr>
              <a:t>Педагогические работники </a:t>
            </a:r>
            <a:r>
              <a:rPr lang="ru-RU" dirty="0" smtClean="0">
                <a:latin typeface="Bookman Old Style" pitchFamily="18" charset="0"/>
              </a:rPr>
              <a:t>организаций дополнительного образования детей</a:t>
            </a:r>
            <a:endParaRPr lang="ru-RU" dirty="0">
              <a:latin typeface="Bookman Old Style" pitchFamily="18" charset="0"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Педагогические работники образовательных организаций общего образования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2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19589</c:v>
                </c:pt>
                <c:pt idx="1">
                  <c:v>21693</c:v>
                </c:pt>
                <c:pt idx="2">
                  <c:v>24656.7</c:v>
                </c:pt>
              </c:numCache>
            </c:numRef>
          </c:val>
        </c:ser>
        <c:axId val="219417216"/>
        <c:axId val="219472256"/>
      </c:barChart>
      <c:catAx>
        <c:axId val="21941721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Bookman Old Style" pitchFamily="18" charset="0"/>
              </a:defRPr>
            </a:pPr>
            <a:endParaRPr lang="ru-RU"/>
          </a:p>
        </c:txPr>
        <c:crossAx val="219472256"/>
        <c:crosses val="autoZero"/>
        <c:auto val="1"/>
        <c:lblAlgn val="ctr"/>
        <c:lblOffset val="100"/>
      </c:catAx>
      <c:valAx>
        <c:axId val="219472256"/>
        <c:scaling>
          <c:orientation val="minMax"/>
        </c:scaling>
        <c:delete val="1"/>
        <c:axPos val="b"/>
        <c:numFmt formatCode="General" sourceLinked="1"/>
        <c:tickLblPos val="none"/>
        <c:crossAx val="219417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Посещаемость</a:t>
            </a:r>
            <a:endParaRPr lang="ru-RU" sz="14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5.3890617091928134E-2"/>
          <c:y val="0.32707685257193647"/>
          <c:w val="0.89221876581614312"/>
          <c:h val="0.4708629596711478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0.14207526324235581"/>
                  <c:y val="-0.10582226974780586"/>
                </c:manualLayout>
              </c:layout>
              <c:showVal val="1"/>
            </c:dLbl>
            <c:dLbl>
              <c:idx val="1"/>
              <c:layout>
                <c:manualLayout>
                  <c:x val="-4.8991470083570073E-3"/>
                  <c:y val="-7.936618153538500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0.7000000000000004</c:v>
                </c:pt>
                <c:pt idx="1">
                  <c:v>0.71000000000000041</c:v>
                </c:pt>
              </c:numCache>
            </c:numRef>
          </c:val>
        </c:ser>
        <c:marker val="1"/>
        <c:axId val="103980032"/>
        <c:axId val="205091968"/>
      </c:lineChart>
      <c:catAx>
        <c:axId val="10398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05091968"/>
        <c:crosses val="autoZero"/>
        <c:auto val="1"/>
        <c:lblAlgn val="ctr"/>
        <c:lblOffset val="100"/>
      </c:catAx>
      <c:valAx>
        <c:axId val="205091968"/>
        <c:scaling>
          <c:orientation val="minMax"/>
        </c:scaling>
        <c:delete val="1"/>
        <c:axPos val="l"/>
        <c:numFmt formatCode="0%" sourceLinked="1"/>
        <c:tickLblPos val="none"/>
        <c:crossAx val="103980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Заболеваемость  (</a:t>
            </a:r>
            <a:r>
              <a:rPr lang="ru-RU" dirty="0" err="1" smtClean="0"/>
              <a:t>дн</a:t>
            </a:r>
            <a:r>
              <a:rPr lang="ru-RU" dirty="0" smtClean="0"/>
              <a:t>.)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5.5430349008840314E-2"/>
          <c:y val="0.23591492479671586"/>
          <c:w val="0.88913930198231883"/>
          <c:h val="0.5380526502346301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8.1131461583633643E-2"/>
                  <c:y val="-0.16708659355309738"/>
                </c:manualLayout>
              </c:layout>
              <c:showVal val="1"/>
            </c:dLbl>
            <c:dLbl>
              <c:idx val="1"/>
              <c:layout>
                <c:manualLayout>
                  <c:x val="-7.0547716920342243E-2"/>
                  <c:y val="-0.12597806592918237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2016-2017</c:v>
                </c:pt>
                <c:pt idx="1">
                  <c:v>2017-2018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12.1</c:v>
                </c:pt>
                <c:pt idx="1">
                  <c:v>10.7</c:v>
                </c:pt>
              </c:numCache>
            </c:numRef>
          </c:val>
        </c:ser>
        <c:marker val="1"/>
        <c:axId val="103847424"/>
        <c:axId val="103848960"/>
      </c:lineChart>
      <c:catAx>
        <c:axId val="103847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3848960"/>
        <c:crosses val="autoZero"/>
        <c:auto val="1"/>
        <c:lblAlgn val="ctr"/>
        <c:lblOffset val="100"/>
      </c:catAx>
      <c:valAx>
        <c:axId val="1038489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3847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latin typeface="Bookman Old Style" pitchFamily="18" charset="0"/>
              </a:defRPr>
            </a:pPr>
            <a:r>
              <a:rPr lang="ru-RU" sz="1200" dirty="0" smtClean="0">
                <a:latin typeface="Bookman Old Style" pitchFamily="18" charset="0"/>
              </a:rPr>
              <a:t>Доля учащихся, которым предоставлены основные виды современных условий обучения (%)</a:t>
            </a:r>
            <a:endParaRPr lang="ru-RU" sz="1200" dirty="0"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6947648471892429"/>
          <c:y val="3.7500000000000006E-2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8.3092744312640868E-2"/>
                  <c:y val="-7.6543324454464406E-2"/>
                </c:manualLayout>
              </c:layout>
              <c:showVal val="1"/>
            </c:dLbl>
            <c:dLbl>
              <c:idx val="2"/>
              <c:layout>
                <c:manualLayout>
                  <c:x val="-1.7493209328977025E-2"/>
                  <c:y val="-4.683659810156595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85</c:v>
                </c:pt>
                <c:pt idx="2">
                  <c:v>90</c:v>
                </c:pt>
              </c:numCache>
            </c:numRef>
          </c:val>
        </c:ser>
        <c:marker val="1"/>
        <c:axId val="182157696"/>
        <c:axId val="182159232"/>
      </c:lineChart>
      <c:catAx>
        <c:axId val="182157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2159232"/>
        <c:crosses val="autoZero"/>
        <c:auto val="1"/>
        <c:lblAlgn val="ctr"/>
        <c:lblOffset val="100"/>
      </c:catAx>
      <c:valAx>
        <c:axId val="182159232"/>
        <c:scaling>
          <c:orientation val="minMax"/>
          <c:min val="80"/>
        </c:scaling>
        <c:delete val="1"/>
        <c:axPos val="l"/>
        <c:majorGridlines/>
        <c:numFmt formatCode="General" sourceLinked="1"/>
        <c:tickLblPos val="none"/>
        <c:crossAx val="182157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856021679409359"/>
          <c:y val="0.14828948525209926"/>
          <c:w val="0.8109128225518808"/>
          <c:h val="0.808095960261989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axId val="182453760"/>
        <c:axId val="182517760"/>
      </c:barChart>
      <c:catAx>
        <c:axId val="1824537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82517760"/>
        <c:crosses val="autoZero"/>
        <c:auto val="1"/>
        <c:lblAlgn val="ctr"/>
        <c:lblOffset val="100"/>
      </c:catAx>
      <c:valAx>
        <c:axId val="182517760"/>
        <c:scaling>
          <c:orientation val="minMax"/>
        </c:scaling>
        <c:delete val="1"/>
        <c:axPos val="b"/>
        <c:numFmt formatCode="General" sourceLinked="1"/>
        <c:tickLblPos val="none"/>
        <c:crossAx val="1824537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6080370154950102E-4"/>
          <c:y val="5.5115403844017398E-2"/>
          <c:w val="0.73232671859989484"/>
          <c:h val="0.878746111543162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0.2759721958998026"/>
                  <c:y val="7.4631464559493446E-2"/>
                </c:manualLayout>
              </c:layout>
              <c:showVal val="1"/>
            </c:dLbl>
            <c:dLbl>
              <c:idx val="1"/>
              <c:layout>
                <c:manualLayout>
                  <c:x val="0.14156229373206919"/>
                  <c:y val="-9.569683229641161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100" b="1">
                    <a:latin typeface="+mn-lt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регион</c:v>
                </c:pt>
                <c:pt idx="1">
                  <c:v>район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%">
                  <c:v>0.71300000000000041</c:v>
                </c:pt>
                <c:pt idx="1">
                  <c:v>0.73000000000000043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442166556657185"/>
          <c:y val="0.12244646428174649"/>
          <c:w val="0.23445434167445459"/>
          <c:h val="0.68896858682368622"/>
        </c:manualLayout>
      </c:layout>
      <c:txPr>
        <a:bodyPr/>
        <a:lstStyle/>
        <a:p>
          <a:pPr>
            <a:defRPr sz="100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244843596189571"/>
          <c:y val="0"/>
          <c:w val="0.79755156403810434"/>
          <c:h val="0.907616146078910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1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</c:v>
                </c:pt>
                <c:pt idx="1">
                  <c:v>16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</c:numCache>
            </c:numRef>
          </c:val>
        </c:ser>
        <c:axId val="99296768"/>
        <c:axId val="99586048"/>
      </c:barChart>
      <c:catAx>
        <c:axId val="992967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 b="1">
                <a:latin typeface="Bookman Old Style" pitchFamily="18" charset="0"/>
              </a:defRPr>
            </a:pPr>
            <a:endParaRPr lang="ru-RU"/>
          </a:p>
        </c:txPr>
        <c:crossAx val="99586048"/>
        <c:crosses val="autoZero"/>
        <c:auto val="1"/>
        <c:lblAlgn val="ctr"/>
        <c:lblOffset val="100"/>
      </c:catAx>
      <c:valAx>
        <c:axId val="99586048"/>
        <c:scaling>
          <c:orientation val="minMax"/>
        </c:scaling>
        <c:delete val="1"/>
        <c:axPos val="b"/>
        <c:numFmt formatCode="General" sourceLinked="1"/>
        <c:tickLblPos val="none"/>
        <c:crossAx val="99296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375501206936604"/>
          <c:y val="8.4350531100409132E-2"/>
          <c:w val="0.73400998373918047"/>
          <c:h val="0.8312989377991817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Lbl>
              <c:idx val="0"/>
              <c:layout>
                <c:manualLayout>
                  <c:x val="0"/>
                  <c:y val="1.53364602000743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186</c:v>
                </c:pt>
                <c:pt idx="1">
                  <c:v>156</c:v>
                </c:pt>
                <c:pt idx="2">
                  <c:v>166</c:v>
                </c:pt>
                <c:pt idx="3">
                  <c:v>145</c:v>
                </c:pt>
                <c:pt idx="4">
                  <c:v>151</c:v>
                </c:pt>
              </c:numCache>
            </c:numRef>
          </c:val>
        </c:ser>
        <c:axId val="103861248"/>
        <c:axId val="137865088"/>
      </c:barChart>
      <c:catAx>
        <c:axId val="1038612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 b="1">
                <a:latin typeface="Bookman Old Style" pitchFamily="18" charset="0"/>
              </a:defRPr>
            </a:pPr>
            <a:endParaRPr lang="ru-RU"/>
          </a:p>
        </c:txPr>
        <c:crossAx val="137865088"/>
        <c:crosses val="autoZero"/>
        <c:auto val="1"/>
        <c:lblAlgn val="ctr"/>
        <c:lblOffset val="100"/>
      </c:catAx>
      <c:valAx>
        <c:axId val="137865088"/>
        <c:scaling>
          <c:orientation val="minMax"/>
        </c:scaling>
        <c:delete val="1"/>
        <c:axPos val="b"/>
        <c:numFmt formatCode="General" sourceLinked="1"/>
        <c:tickLblPos val="none"/>
        <c:crossAx val="103861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0991301892382328E-2"/>
          <c:y val="0.11507751203760402"/>
          <c:w val="0.93636036968114655"/>
          <c:h val="0.595193989347876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опекаемые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приемные</c:v>
                </c:pt>
              </c:strCache>
            </c:strRef>
          </c:tx>
          <c:spPr>
            <a:solidFill>
              <a:srgbClr val="996633"/>
            </a:solidFill>
          </c:spPr>
          <c:dLbls>
            <c:txPr>
              <a:bodyPr/>
              <a:lstStyle/>
              <a:p>
                <a:pPr>
                  <a:defRPr sz="1200" b="1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</c:ser>
        <c:axId val="214158720"/>
        <c:axId val="214660224"/>
      </c:barChart>
      <c:catAx>
        <c:axId val="214158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Bookman Old Style" pitchFamily="18" charset="0"/>
              </a:defRPr>
            </a:pPr>
            <a:endParaRPr lang="ru-RU"/>
          </a:p>
        </c:txPr>
        <c:crossAx val="214660224"/>
        <c:crosses val="autoZero"/>
        <c:auto val="1"/>
        <c:lblAlgn val="ctr"/>
        <c:lblOffset val="100"/>
      </c:catAx>
      <c:valAx>
        <c:axId val="214660224"/>
        <c:scaling>
          <c:orientation val="minMax"/>
        </c:scaling>
        <c:delete val="1"/>
        <c:axPos val="l"/>
        <c:numFmt formatCode="General" sourceLinked="1"/>
        <c:tickLblPos val="none"/>
        <c:crossAx val="21415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92016627782098"/>
          <c:y val="0.8308485354431997"/>
          <c:w val="0.73955208680516982"/>
          <c:h val="0.16353409956959783"/>
        </c:manualLayout>
      </c:layout>
      <c:txPr>
        <a:bodyPr/>
        <a:lstStyle/>
        <a:p>
          <a:pPr>
            <a:defRPr sz="1050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0.02518</cdr:x>
      <cdr:y>0.01259</cdr:y>
    </cdr:from>
    <cdr:to>
      <cdr:x>0.67985</cdr:x>
      <cdr:y>0.12587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16024" y="72008"/>
          <a:ext cx="5616624" cy="648072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>
              <a:latin typeface="Bookman Old Style" pitchFamily="18" charset="0"/>
            </a:rPr>
            <a:t>более 7357 воспитанников, обучающихся </a:t>
          </a:r>
          <a:endParaRPr lang="ru-RU" dirty="0">
            <a:latin typeface="Bookman Old Style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A2CB-3DD0-42B1-B8FD-55448DCB9BD8}" type="datetimeFigureOut">
              <a:rPr lang="ru-RU" smtClean="0"/>
              <a:pPr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D5FC-3CF1-45FC-9780-2CEDE57E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СИСТЕМА ОБРАЗОВАНИЯ </a:t>
            </a:r>
            <a:b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Bookman Old Style" pitchFamily="18" charset="0"/>
              </a:rPr>
              <a:t>МО «СУДОГОДСКИЙ РАЙОН» - 2018</a:t>
            </a:r>
            <a:endParaRPr lang="ru-RU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6386" name="Picture 2" descr="http://admsud.ru/templates/Metroadm/images/logo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365104"/>
            <a:ext cx="1368152" cy="167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5698976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Система общего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772816"/>
            <a:ext cx="2160240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Гранты, стипендии, премии - 20 чел.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9" name="Picture 6" descr="https://2.bp.blogspot.com/-1R7XpNvD7mo/VW_zuZP6CQI/AAAAAAAARzA/OfDtVFNuW_A/s1600/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6632"/>
            <a:ext cx="1368152" cy="102611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1043608" y="4941168"/>
            <a:ext cx="237626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Профильные смены, отряды одаренных детей – 333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980728"/>
            <a:ext cx="360040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Муниципальный банк данных одаренных детей - 88 чел. 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3140968"/>
            <a:ext cx="2304256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Конкурсы, соревнования, олимпиады - 2702 чел.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10242" name="Picture 2" descr="https://t3.ftcdn.net/jpg/00/38/67/80/500_F_38678081_phHBkfl640PBziCEumBJniXAjOMGaC0G.jpg"/>
          <p:cNvPicPr>
            <a:picLocks noChangeAspect="1" noChangeArrowheads="1"/>
          </p:cNvPicPr>
          <p:nvPr/>
        </p:nvPicPr>
        <p:blipFill>
          <a:blip r:embed="rId3" cstate="print"/>
          <a:srcRect l="6048" t="7560" r="4745" b="7769"/>
          <a:stretch>
            <a:fillRect/>
          </a:stretch>
        </p:blipFill>
        <p:spPr bwMode="auto">
          <a:xfrm>
            <a:off x="2771800" y="1556792"/>
            <a:ext cx="4020875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3779912" y="2564904"/>
            <a:ext cx="2016224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Поддержка талантливой молодежи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5157192"/>
            <a:ext cx="4464496" cy="13955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 smtClean="0">
                <a:latin typeface="Bookman Old Style" pitchFamily="18" charset="0"/>
              </a:rPr>
              <a:t>Всероссийская олимпиада школьников: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Школьный этап - 6025 чел.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Муниципальный этап – 365 чел.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16 предметов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72200" y="3429000"/>
            <a:ext cx="2592288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Школьные научные общества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6 школ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22 направления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324 участника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0232" y="1772816"/>
            <a:ext cx="2376264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Региональная интеллектуальная школа олимпийского резерва – 3 чел. 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xn--80adc5apbv8i.xn--p1ai/attachments/Image/Vintovye-svai-Vladimirskaya-oblast.jpg?template=gener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2473186" cy="158417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5805264"/>
            <a:ext cx="2736000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Курсы по выбору  </a:t>
            </a:r>
            <a:r>
              <a:rPr lang="ru-RU" sz="1600" dirty="0" err="1" smtClean="0">
                <a:latin typeface="Bookman Old Style" pitchFamily="18" charset="0"/>
              </a:rPr>
              <a:t>профориентационной</a:t>
            </a:r>
            <a:r>
              <a:rPr lang="ru-RU" sz="1600" dirty="0" smtClean="0">
                <a:latin typeface="Bookman Old Style" pitchFamily="18" charset="0"/>
              </a:rPr>
              <a:t> направленности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4725144"/>
            <a:ext cx="5328592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Bookman Old Style" pitchFamily="18" charset="0"/>
              </a:rPr>
              <a:t>Профориентационные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конкурсы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Участие в </a:t>
            </a:r>
            <a:r>
              <a:rPr lang="en-US" sz="1600" dirty="0" smtClean="0">
                <a:latin typeface="Bookman Old Style" pitchFamily="18" charset="0"/>
              </a:rPr>
              <a:t>III</a:t>
            </a:r>
            <a:r>
              <a:rPr lang="ru-RU" sz="1600" dirty="0" smtClean="0">
                <a:latin typeface="Bookman Old Style" pitchFamily="18" charset="0"/>
              </a:rPr>
              <a:t> региональном чемпионате «Молодые профессионалы» </a:t>
            </a:r>
            <a:r>
              <a:rPr lang="en-US" sz="1600" dirty="0" smtClean="0">
                <a:latin typeface="Bookman Old Style" pitchFamily="18" charset="0"/>
              </a:rPr>
              <a:t>(World Skills Russia)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3068960"/>
            <a:ext cx="2664296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Bookman Old Style" pitchFamily="18" charset="0"/>
              </a:rPr>
              <a:t>Профориентационные</a:t>
            </a:r>
            <a:r>
              <a:rPr lang="ru-RU" sz="1600" dirty="0" smtClean="0">
                <a:latin typeface="Bookman Old Style" pitchFamily="18" charset="0"/>
              </a:rPr>
              <a:t> мероприятия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3968" y="5805264"/>
            <a:ext cx="2736000" cy="86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Дни открытых дверей в учебные заведения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19672" y="1268760"/>
            <a:ext cx="7344816" cy="562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Живи, учись и работай во Владимирской области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131840" y="332656"/>
            <a:ext cx="569897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Система общего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170" name="Picture 2" descr="http://i.centr-irjkf.ru/u/c2/050904d8f011e7b172d1f0d538aa0c/-/360x360_outbound_7f3b0913db1fb76467e3ddf1668d0a1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013176"/>
            <a:ext cx="1450314" cy="1480134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51520" y="2852936"/>
            <a:ext cx="2736304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Неделя промышленности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84168" y="2852936"/>
            <a:ext cx="2736304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Неделя профессий социальной сферы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1600" y="3861048"/>
            <a:ext cx="3024336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Неделя строительства, ЖКХ, энергетики и транспорта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3861048"/>
            <a:ext cx="3024336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Неделя военных профессий и специальностей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55776" y="1916832"/>
            <a:ext cx="417646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Более 3500 учащихся охвачены </a:t>
            </a:r>
            <a:r>
              <a:rPr lang="ru-RU" sz="1600" b="1" dirty="0" err="1" smtClean="0">
                <a:latin typeface="Bookman Old Style" pitchFamily="18" charset="0"/>
              </a:rPr>
              <a:t>профориентационной</a:t>
            </a:r>
            <a:r>
              <a:rPr lang="ru-RU" sz="1600" b="1" dirty="0" smtClean="0">
                <a:latin typeface="Bookman Old Style" pitchFamily="18" charset="0"/>
              </a:rPr>
              <a:t> работой</a:t>
            </a:r>
            <a:endParaRPr lang="ru-RU" sz="1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139136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Система дополнительного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060848"/>
            <a:ext cx="2088232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400" dirty="0" smtClean="0">
                <a:latin typeface="Bookman Old Style" pitchFamily="18" charset="0"/>
              </a:rPr>
              <a:t>Охвачены программами дополнительного образования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400" dirty="0" smtClean="0">
                <a:latin typeface="Bookman Old Style" pitchFamily="18" charset="0"/>
              </a:rPr>
              <a:t>от 5 до 18 лет</a:t>
            </a:r>
          </a:p>
        </p:txBody>
      </p:sp>
      <p:pic>
        <p:nvPicPr>
          <p:cNvPr id="7" name="Picture 7" descr="C:\Users\AnnaSashkova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6632"/>
            <a:ext cx="1307513" cy="108012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619672" y="3212976"/>
            <a:ext cx="604867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Дополнительное образование в общеобразовательных организациях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9218" name="Picture 2" descr="https://doc4web.ru/uploads/files/10/9338/hello_html_m3e59dab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18816" y="1196752"/>
            <a:ext cx="43499138" cy="43686193"/>
          </a:xfrm>
          <a:prstGeom prst="rect">
            <a:avLst/>
          </a:prstGeom>
          <a:noFill/>
        </p:spPr>
      </p:pic>
      <p:pic>
        <p:nvPicPr>
          <p:cNvPr id="9222" name="Picture 6" descr="http://www.admrad.ru/wp-content/uploads/2018/05/%D0%A1%D1%82%D0%B0%D1%80%D1%82-%D0%BC%D0%B5%D1%81%D1%8F%D1%87%D0%BD%D0%B8%D0%BA%D0%B0-%D0%BB%D0%BE%D0%B3%D0%BE%D1%82%D0%B8%D0%BF-270x25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3933056"/>
            <a:ext cx="2952328" cy="252028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115616" y="6093296"/>
            <a:ext cx="2462064" cy="5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Техническое, 76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3789040"/>
            <a:ext cx="2880000" cy="54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Bookman Old Style" pitchFamily="18" charset="0"/>
              </a:rPr>
              <a:t>Естественно-научное</a:t>
            </a:r>
            <a:r>
              <a:rPr lang="ru-RU" sz="1600" dirty="0" smtClean="0">
                <a:latin typeface="Bookman Old Style" pitchFamily="18" charset="0"/>
              </a:rPr>
              <a:t>,  868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4509120"/>
            <a:ext cx="2880000" cy="5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Bookman Old Style" pitchFamily="18" charset="0"/>
              </a:rPr>
              <a:t>Туристко-краеведческое</a:t>
            </a:r>
            <a:r>
              <a:rPr lang="ru-RU" sz="1600" dirty="0" smtClean="0">
                <a:latin typeface="Bookman Old Style" pitchFamily="18" charset="0"/>
              </a:rPr>
              <a:t>, 159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3861048"/>
            <a:ext cx="2880000" cy="5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Социально-педагогическое, 139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4128" y="6093296"/>
            <a:ext cx="2462064" cy="54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Искусство, 296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84168" y="5373216"/>
            <a:ext cx="2880000" cy="5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Физическая культура и спорт, 443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301208"/>
            <a:ext cx="288032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Социально-экономическое, 139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84168" y="4581128"/>
            <a:ext cx="2880000" cy="54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Научное и другие, 512 чел.</a:t>
            </a:r>
            <a:endParaRPr lang="ru-RU" sz="1600" dirty="0">
              <a:latin typeface="Bookman Old Style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2339752" y="2060848"/>
          <a:ext cx="2592288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03648" y="1052736"/>
            <a:ext cx="496855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b="1" dirty="0" smtClean="0">
                <a:latin typeface="Bookman Old Style" pitchFamily="18" charset="0"/>
              </a:rPr>
              <a:t>3 учреждения дополнительного образования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1500 чел.</a:t>
            </a: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412776"/>
            <a:ext cx="3960440" cy="172819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400" b="1" dirty="0" smtClean="0">
                <a:latin typeface="Bookman Old Style" pitchFamily="18" charset="0"/>
              </a:rPr>
              <a:t>Направления: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dirty="0" smtClean="0">
                <a:latin typeface="Bookman Old Style" pitchFamily="18" charset="0"/>
              </a:rPr>
              <a:t>Спортивное: 52 объединения, 736 чел.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dirty="0" smtClean="0">
                <a:latin typeface="Bookman Old Style" pitchFamily="18" charset="0"/>
              </a:rPr>
              <a:t>Художественно-эстетическое творчество: 14 объединений, 657 чел.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dirty="0" smtClean="0">
                <a:latin typeface="Bookman Old Style" pitchFamily="18" charset="0"/>
              </a:rPr>
              <a:t>Техническое: 2 объединения, 52 чел.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dirty="0" smtClean="0">
                <a:latin typeface="Bookman Old Style" pitchFamily="18" charset="0"/>
              </a:rPr>
              <a:t> другие: 2 объединения, 56 чел.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139136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Система дополнительного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7" name="Picture 7" descr="C:\Users\AnnaSashkova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6632"/>
            <a:ext cx="1307513" cy="1080120"/>
          </a:xfrm>
          <a:prstGeom prst="rect">
            <a:avLst/>
          </a:prstGeom>
          <a:noFill/>
        </p:spPr>
      </p:pic>
      <p:pic>
        <p:nvPicPr>
          <p:cNvPr id="9218" name="Picture 2" descr="https://doc4web.ru/uploads/files/10/9338/hello_html_m3e59dab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18816" y="1196752"/>
            <a:ext cx="43499138" cy="43686193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627784" y="1052736"/>
            <a:ext cx="4104456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Районная ассоциация детских школьных объединений «Содружество»</a:t>
            </a:r>
          </a:p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более 3000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636912"/>
            <a:ext cx="2916000" cy="158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Общественно-государственная </a:t>
            </a:r>
            <a:r>
              <a:rPr lang="ru-RU" sz="1600" dirty="0" smtClean="0">
                <a:latin typeface="Bookman Old Style" pitchFamily="18" charset="0"/>
              </a:rPr>
              <a:t>детско-юношеская </a:t>
            </a:r>
            <a:r>
              <a:rPr lang="ru-RU" sz="1600" dirty="0" smtClean="0">
                <a:latin typeface="Bookman Old Style" pitchFamily="18" charset="0"/>
              </a:rPr>
              <a:t>организация «</a:t>
            </a:r>
            <a:r>
              <a:rPr lang="ru-RU" sz="1600" dirty="0" smtClean="0">
                <a:latin typeface="Bookman Old Style" pitchFamily="18" charset="0"/>
              </a:rPr>
              <a:t>Российское движение школьников»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более  200 чел.</a:t>
            </a:r>
            <a:endParaRPr lang="ru-RU" sz="1600" dirty="0" smtClean="0">
              <a:latin typeface="Bookman Old Style" pitchFamily="18" charset="0"/>
            </a:endParaRPr>
          </a:p>
          <a:p>
            <a:pPr algn="ctr"/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8144" y="2708920"/>
            <a:ext cx="2916000" cy="158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Всероссийское военно-патриотическое общественное движение «</a:t>
            </a:r>
            <a:r>
              <a:rPr lang="ru-RU" sz="1600" dirty="0" err="1" smtClean="0">
                <a:latin typeface="Bookman Old Style" pitchFamily="18" charset="0"/>
              </a:rPr>
              <a:t>Юнармия</a:t>
            </a:r>
            <a:r>
              <a:rPr lang="ru-RU" sz="1600" dirty="0" smtClean="0">
                <a:latin typeface="Bookman Old Style" pitchFamily="18" charset="0"/>
              </a:rPr>
              <a:t>»</a:t>
            </a:r>
          </a:p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б</a:t>
            </a:r>
            <a:r>
              <a:rPr lang="ru-RU" sz="1600" dirty="0" smtClean="0">
                <a:latin typeface="Bookman Old Style" pitchFamily="18" charset="0"/>
              </a:rPr>
              <a:t>олее 80 чел.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4509120"/>
            <a:ext cx="5112568" cy="20882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spc="50" dirty="0" smtClean="0">
              <a:ln w="11430"/>
              <a:solidFill>
                <a:srgbClr val="00206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spc="50" dirty="0" smtClean="0">
              <a:ln w="11430"/>
              <a:solidFill>
                <a:srgbClr val="00206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spc="50" dirty="0" smtClean="0">
                <a:ln w="11430"/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Региональные профильные школы:</a:t>
            </a:r>
          </a:p>
          <a:p>
            <a:pPr indent="-285750">
              <a:buClr>
                <a:srgbClr val="680000"/>
              </a:buClr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Интеллектуальная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школа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олимпийского резерва -3 чел.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indent="-285750">
              <a:buClr>
                <a:srgbClr val="680000"/>
              </a:buClr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Школа социального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лидерства – 5 чел.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indent="-285750">
              <a:buClr>
                <a:srgbClr val="680000"/>
              </a:buClr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Школа юных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корреспондентов – 5 чел.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indent="-285750">
              <a:buClr>
                <a:srgbClr val="680000"/>
              </a:buClr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Школа юных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музееведов – 3 чел.</a:t>
            </a:r>
          </a:p>
          <a:p>
            <a:pPr indent="-285750">
              <a:buClr>
                <a:srgbClr val="680000"/>
              </a:buClr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Школа художественного слова – 1 чел.</a:t>
            </a:r>
          </a:p>
          <a:p>
            <a:pPr indent="-285750">
              <a:buClr>
                <a:srgbClr val="680000"/>
              </a:buClr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0" name="Picture 6" descr="https://cdn2.vectorstock.com/i/1000x1000/03/26/union-symbol-cartoon-vector-1470326.jpg"/>
          <p:cNvPicPr>
            <a:picLocks noChangeAspect="1" noChangeArrowheads="1"/>
          </p:cNvPicPr>
          <p:nvPr/>
        </p:nvPicPr>
        <p:blipFill>
          <a:blip r:embed="rId4" cstate="print"/>
          <a:srcRect b="7692"/>
          <a:stretch>
            <a:fillRect/>
          </a:stretch>
        </p:blipFill>
        <p:spPr bwMode="auto">
          <a:xfrm>
            <a:off x="3491880" y="2492896"/>
            <a:ext cx="2088232" cy="194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print"/>
          <a:srcRect l="9804" t="10458" r="11765" b="5882"/>
          <a:stretch>
            <a:fillRect/>
          </a:stretch>
        </p:blipFill>
        <p:spPr bwMode="auto">
          <a:xfrm>
            <a:off x="3131840" y="4077072"/>
            <a:ext cx="297033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707088" cy="64807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Информатизация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30722" name="Picture 2" descr="http://mirkastlt.ru/wp-content/uploads/2018/02/programmnoe-obespecheni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88640"/>
            <a:ext cx="936104" cy="78008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55776" y="1988840"/>
            <a:ext cx="4104456" cy="1656184"/>
          </a:xfrm>
          <a:prstGeom prst="roundRect">
            <a:avLst/>
          </a:prstGeom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Электронное образование: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- Электронный детский сад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- Электронная школа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Bookman Old Style" pitchFamily="18" charset="0"/>
              </a:rPr>
              <a:t>Электронное дополнительное образование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Bookman Old Style" pitchFamily="18" charset="0"/>
              </a:rPr>
              <a:t> Электронная библиотека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717032"/>
            <a:ext cx="3312000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Для учеников и родителей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3717032"/>
            <a:ext cx="3312000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Для школ и учителей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365104"/>
            <a:ext cx="3024336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Услуги в электронном виде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941168"/>
            <a:ext cx="2808312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Электронный дневник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5517232"/>
            <a:ext cx="295232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Электронная библиотека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4941168"/>
            <a:ext cx="2664296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Электронный журнал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6136" y="6021288"/>
            <a:ext cx="295232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Дистанционное обучение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6176" y="5445224"/>
            <a:ext cx="2808312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Электронная библиотека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6093296"/>
            <a:ext cx="3744416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Информация о результатах ГИА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4128" y="4365104"/>
            <a:ext cx="3240360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Информационные системы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1196752"/>
            <a:ext cx="2736000" cy="720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Информационная открытость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47864" y="908720"/>
            <a:ext cx="2736304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Автоматизация процессов управления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2276872"/>
            <a:ext cx="2160240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Взаимодействие участников образовательного процесса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04248" y="2348880"/>
            <a:ext cx="2160000" cy="1080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Инструменты для организации образовательного процесса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28184" y="1196752"/>
            <a:ext cx="2736000" cy="720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Электронные учебники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63408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Отдых и оздоровление 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268760"/>
            <a:ext cx="3384376" cy="91440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Оздоровлено 1573 детей и подростков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098" name="Picture 2" descr="https://dou8.siteedu.ru/media/sub/691/uploads/F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1324947" cy="86409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076056" y="1340768"/>
            <a:ext cx="3600400" cy="91440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Культурно-экскурсионное обслуживание учащихся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1234 чел.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100" name="Picture 4" descr="http://roo.kardymovo.ru/903033.jpg"/>
          <p:cNvPicPr>
            <a:picLocks noChangeAspect="1" noChangeArrowheads="1"/>
          </p:cNvPicPr>
          <p:nvPr/>
        </p:nvPicPr>
        <p:blipFill>
          <a:blip r:embed="rId3" cstate="print"/>
          <a:srcRect b="4099"/>
          <a:stretch>
            <a:fillRect/>
          </a:stretch>
        </p:blipFill>
        <p:spPr bwMode="auto">
          <a:xfrm>
            <a:off x="3059832" y="2276872"/>
            <a:ext cx="3096344" cy="2889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3779912" y="2996952"/>
            <a:ext cx="1656184" cy="15841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5013176"/>
            <a:ext cx="2448272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Санатории Ивановской области, г.Владимира, Краснодарского края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130 чел.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3068960"/>
            <a:ext cx="244827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Загородный оздоровительный лагерь «Факел»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440 чел.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3068960"/>
            <a:ext cx="244827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Лагеря с дневным пребыванием на базе образовательных организаций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977 чел.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5013176"/>
            <a:ext cx="2448272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Профильные смены «</a:t>
            </a:r>
            <a:r>
              <a:rPr lang="ru-RU" sz="1400" dirty="0" err="1" smtClean="0">
                <a:latin typeface="Bookman Old Style" pitchFamily="18" charset="0"/>
              </a:rPr>
              <a:t>Данко</a:t>
            </a:r>
            <a:r>
              <a:rPr lang="ru-RU" sz="1400" dirty="0" smtClean="0">
                <a:latin typeface="Bookman Old Style" pitchFamily="18" charset="0"/>
              </a:rPr>
              <a:t>», «Искатель», «</a:t>
            </a:r>
            <a:r>
              <a:rPr lang="ru-RU" sz="1400" dirty="0" err="1" smtClean="0">
                <a:latin typeface="Bookman Old Style" pitchFamily="18" charset="0"/>
              </a:rPr>
              <a:t>Юнармия</a:t>
            </a:r>
            <a:r>
              <a:rPr lang="ru-RU" sz="1400" dirty="0" smtClean="0">
                <a:latin typeface="Bookman Old Style" pitchFamily="18" charset="0"/>
              </a:rPr>
              <a:t>»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25 чел.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71184" cy="720080"/>
          </a:xfr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Дети-сироты и дети, оставшиеся без попечения родителей</a:t>
            </a:r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1026" name="Picture 2" descr="http://www.uo-gub.ru/files/images/news/2015/05.2015/14.05.2015/Risunok_14.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6632"/>
            <a:ext cx="860204" cy="93610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716016" y="1052736"/>
            <a:ext cx="4176464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Численность детей-сирот и детей, оставшихся без попечения родителей, состоящих на учете в региональном банке данных по </a:t>
            </a:r>
            <a:r>
              <a:rPr lang="ru-RU" sz="1400" dirty="0" err="1" smtClean="0">
                <a:latin typeface="Bookman Old Style" pitchFamily="18" charset="0"/>
              </a:rPr>
              <a:t>Судогодскому</a:t>
            </a:r>
            <a:r>
              <a:rPr lang="ru-RU" sz="1400" dirty="0" smtClean="0">
                <a:latin typeface="Bookman Old Style" pitchFamily="18" charset="0"/>
              </a:rPr>
              <a:t> району 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030" name="Picture 6" descr="http://internatslob43.my1.ru/oformlenie/psikholo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492896"/>
            <a:ext cx="2376264" cy="163211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95536" y="3933056"/>
            <a:ext cx="3744000" cy="72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Устройство детей-сирот </a:t>
            </a:r>
            <a:r>
              <a:rPr lang="ru-RU" sz="1400" dirty="0" smtClean="0">
                <a:latin typeface="Bookman Old Style" pitchFamily="18" charset="0"/>
              </a:rPr>
              <a:t>и детей, оставшихся без попечения родителей, </a:t>
            </a:r>
            <a:r>
              <a:rPr lang="ru-RU" sz="1400" dirty="0" smtClean="0">
                <a:latin typeface="Bookman Old Style" pitchFamily="18" charset="0"/>
              </a:rPr>
              <a:t>в семьи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032" name="Picture 8" descr="https://s.om1.ru/localStorage/news/3b/b9/52/fc/3bb952fc_resizedScaled_1020to5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4869160"/>
            <a:ext cx="1656185" cy="1080449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3779912" y="5373216"/>
            <a:ext cx="2016224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приобретено 5 квартир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3,9 млн. руб.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76256" y="5589240"/>
            <a:ext cx="2016224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приобретено 3 </a:t>
            </a:r>
            <a:r>
              <a:rPr lang="ru-RU" sz="1400" dirty="0" smtClean="0">
                <a:latin typeface="Bookman Old Style" pitchFamily="18" charset="0"/>
              </a:rPr>
              <a:t>квартиры</a:t>
            </a:r>
          </a:p>
          <a:p>
            <a:pPr algn="ctr"/>
            <a:r>
              <a:rPr lang="ru-RU" sz="1400" dirty="0" smtClean="0">
                <a:latin typeface="Bookman Old Style" pitchFamily="18" charset="0"/>
              </a:rPr>
              <a:t>2,4 </a:t>
            </a:r>
            <a:r>
              <a:rPr lang="ru-RU" sz="1400" dirty="0" smtClean="0">
                <a:latin typeface="Bookman Old Style" pitchFamily="18" charset="0"/>
              </a:rPr>
              <a:t>млн. руб.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479715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2017 г.</a:t>
            </a:r>
            <a:endParaRPr lang="ru-RU" sz="1600" b="1" i="1" dirty="0"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9087" y="5013176"/>
            <a:ext cx="2024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на 22.08.2018 </a:t>
            </a:r>
            <a:r>
              <a:rPr lang="ru-RU" sz="1600" b="1" i="1" dirty="0" smtClean="0">
                <a:latin typeface="Bookman Old Style" pitchFamily="18" charset="0"/>
              </a:rPr>
              <a:t>г.</a:t>
            </a:r>
            <a:endParaRPr lang="ru-RU" sz="1600" b="1" i="1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6"/>
            <a:ext cx="3744416" cy="8640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Численность </a:t>
            </a:r>
            <a:r>
              <a:rPr lang="ru-RU" sz="1400" dirty="0" smtClean="0">
                <a:latin typeface="Bookman Old Style" pitchFamily="18" charset="0"/>
              </a:rPr>
              <a:t>детей-сирот и детей, оставшихся без попечения родителей, воспитывающихся в семьях граждан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3933056"/>
            <a:ext cx="3744000" cy="72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Обеспечение жильем детей-сирот и детей, оставшихся без попечения родителей</a:t>
            </a:r>
            <a:endParaRPr lang="ru-RU" sz="1400" dirty="0">
              <a:latin typeface="Bookman Old Style" pitchFamily="18" charset="0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5724128" y="2204864"/>
          <a:ext cx="3096344" cy="151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395536" y="2060848"/>
          <a:ext cx="316835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323528" y="4725144"/>
          <a:ext cx="3456384" cy="181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861448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Программная структура </a:t>
            </a:r>
            <a:r>
              <a:rPr lang="ru-RU" sz="2400" b="1" dirty="0" smtClean="0">
                <a:latin typeface="Bookman Old Style" pitchFamily="18" charset="0"/>
              </a:rPr>
              <a:t>расходов отрасли образования в 2018 году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268760"/>
            <a:ext cx="828092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Муниципальная программа «Развитие </a:t>
            </a:r>
            <a:r>
              <a:rPr lang="ru-RU" sz="1600" b="1" dirty="0" smtClean="0">
                <a:latin typeface="Bookman Old Style" pitchFamily="18" charset="0"/>
              </a:rPr>
              <a:t>образование на 2015-2020 годы</a:t>
            </a:r>
            <a:r>
              <a:rPr lang="ru-RU" sz="1600" b="1" dirty="0" smtClean="0">
                <a:latin typeface="Bookman Old Style" pitchFamily="18" charset="0"/>
              </a:rPr>
              <a:t>»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6" name="Picture 2" descr="https://digital.report/wp-content/uploads/2017/09/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481299" cy="843021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51520" y="1844824"/>
          <a:ext cx="8640960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Выполнение «майских» указов президента РФ </a:t>
            </a:r>
            <a:r>
              <a:rPr lang="ru-RU" sz="2000" dirty="0" smtClean="0">
                <a:latin typeface="Bookman Old Style" pitchFamily="18" charset="0"/>
              </a:rPr>
              <a:t>по повышению заработной платы отдельных категорий педагогических работников, руб. </a:t>
            </a:r>
            <a:endParaRPr lang="ru-RU" sz="2000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44008" y="1700808"/>
          <a:ext cx="4032448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1700808"/>
          <a:ext cx="3816424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411760" y="4149080"/>
          <a:ext cx="4104456" cy="233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/>
            </a:r>
            <a:br>
              <a:rPr lang="ru-RU" sz="2400" b="1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Bookman Old Style" pitchFamily="18" charset="0"/>
              </a:rPr>
              <a:t>Система </a:t>
            </a:r>
            <a:r>
              <a:rPr lang="ru-RU" sz="2400" b="1" dirty="0" smtClean="0">
                <a:latin typeface="Bookman Old Style" pitchFamily="18" charset="0"/>
              </a:rPr>
              <a:t>образования МО «Судогодский район» </a:t>
            </a:r>
            <a:br>
              <a:rPr lang="ru-RU" sz="2400" b="1" dirty="0" smtClean="0">
                <a:latin typeface="Bookman Old Style" pitchFamily="18" charset="0"/>
              </a:rPr>
            </a:br>
            <a:endParaRPr lang="ru-RU" sz="2400" b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579296" cy="550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916832"/>
            <a:ext cx="56166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Bookman Old Style" pitchFamily="18" charset="0"/>
              </a:rPr>
              <a:t>более 535 педагогических работников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5661248"/>
            <a:ext cx="3096344" cy="6263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>всего 36 организаций 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80720" cy="56207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Система дошкольного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060848"/>
            <a:ext cx="3168352" cy="6480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algn="ctr">
              <a:buNone/>
            </a:pPr>
            <a:r>
              <a:rPr lang="ru-RU" sz="1600" b="1" dirty="0" smtClean="0">
                <a:latin typeface="Bookman Old Style" pitchFamily="18" charset="0"/>
              </a:rPr>
              <a:t>Основные показатели эффективной работы ДОУ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84784"/>
            <a:ext cx="3528392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Bookman Old Style" pitchFamily="18" charset="0"/>
              </a:rPr>
              <a:t>17 ДОУ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(в том числе 14 – сельские)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2065 детей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4221088"/>
            <a:ext cx="5472608" cy="23762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pPr algn="ctr"/>
            <a:r>
              <a:rPr lang="ru-RU" sz="1400" b="1" i="1" dirty="0" smtClean="0">
                <a:latin typeface="Bookman Old Style" pitchFamily="18" charset="0"/>
              </a:rPr>
              <a:t>Обеспечение доступности дошкольного образования для детей с ОВЗ и детей-инвалидов: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- 2 группы компенсирующей направленности для детей с нарушением речи;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Bookman Old Style" pitchFamily="18" charset="0"/>
              </a:rPr>
              <a:t> 9 логопедических пунктов;</a:t>
            </a:r>
          </a:p>
          <a:p>
            <a:pPr>
              <a:buFontTx/>
              <a:buChar char="-"/>
            </a:pPr>
            <a:r>
              <a:rPr lang="ru-RU" sz="1400" dirty="0">
                <a:latin typeface="Bookman Old Style" pitchFamily="18" charset="0"/>
              </a:rPr>
              <a:t> </a:t>
            </a:r>
            <a:r>
              <a:rPr lang="ru-RU" sz="1400" dirty="0" smtClean="0">
                <a:latin typeface="Bookman Old Style" pitchFamily="18" charset="0"/>
              </a:rPr>
              <a:t> 14 </a:t>
            </a:r>
            <a:r>
              <a:rPr lang="ru-RU" sz="1400" dirty="0" err="1" smtClean="0">
                <a:latin typeface="Bookman Old Style" pitchFamily="18" charset="0"/>
              </a:rPr>
              <a:t>психолого-медико-педагогических</a:t>
            </a:r>
            <a:r>
              <a:rPr lang="ru-RU" sz="1400" dirty="0" smtClean="0">
                <a:latin typeface="Bookman Old Style" pitchFamily="18" charset="0"/>
              </a:rPr>
              <a:t> консилиумов;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Bookman Old Style" pitchFamily="18" charset="0"/>
              </a:rPr>
              <a:t> открытие с 01.09.2018 г. на базе МБДОУ «Детский сад п.Бег» группы компенсирующей направленности для детей с  ЗПР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708920"/>
            <a:ext cx="2952328" cy="35283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1400" b="1" i="1" dirty="0" smtClean="0">
                <a:latin typeface="Bookman Old Style" pitchFamily="18" charset="0"/>
              </a:rPr>
              <a:t>Удовлетворение потребности граждан района в дошкольных образовательных услугах: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Bookman Old Style" pitchFamily="18" charset="0"/>
              </a:rPr>
              <a:t>доступность дошкольного образования для детей в возрасте от 3 до 7 лет – 100 % (область – 100 %);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latin typeface="Bookman Old Style" pitchFamily="18" charset="0"/>
              </a:rPr>
              <a:t> </a:t>
            </a:r>
            <a:r>
              <a:rPr lang="ru-RU" sz="1400" dirty="0" smtClean="0">
                <a:latin typeface="Bookman Old Style" pitchFamily="18" charset="0"/>
              </a:rPr>
              <a:t>доступность дошкольного образования для детей от 2 мес. до 3 лет – 100 % (область – 98,4%)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3074" name="Picture 2" descr="https://www.lider-press.by/images/articles/2013/september/dets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88640"/>
            <a:ext cx="1236865" cy="93610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139952" y="1052736"/>
            <a:ext cx="4752528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Региональный инновационный опыт на базе МБДОУ «Детский сад № 3 п.Андреево комбинированного вида»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63888" y="2708920"/>
          <a:ext cx="2592288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156176" y="2708920"/>
          <a:ext cx="252028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67544" y="3789040"/>
            <a:ext cx="2808000" cy="108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151 педагог прошел аттестацию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3861048"/>
            <a:ext cx="2808000" cy="108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125 педагогов повысили квалификацию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63888" y="2852936"/>
            <a:ext cx="2160240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Количество педагогов  166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1124744"/>
            <a:ext cx="2808000" cy="108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Педагоги в возрасте до 35 лет – 44 чел. (26,5 %)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2276872"/>
            <a:ext cx="2808000" cy="108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68 педагогов (41 %) имеют высшее образование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276872"/>
            <a:ext cx="2808000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28 педагогов (17 %) имеют высшую квалификационную категории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5085184"/>
            <a:ext cx="324036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43 педагога (26 %) имеют государственные и ведомственные награды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2040" y="5085184"/>
            <a:ext cx="3240000" cy="12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Численность обучающихся образовательных учреждений в расчете на 1 педагога – 12,6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 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33794" name="Picture 2" descr="http://eduportal44.ru/BuyR/dsDelfin/SiteAssets/DocLib59/%D0%9A%D1%80%D0%B0%D1%82%D0%BA%D0%BE%20%D0%BE%D0%B1%D0%BE%20%D0%BC%D0%BD%D0%B5/%D0%B2%D0%BE%D1%81%D0%BF%D0%B8%D1%82%D0%B0%D1%82%D0%B5%D0%BB%D1%8C2.jpg"/>
          <p:cNvPicPr>
            <a:picLocks noChangeAspect="1" noChangeArrowheads="1"/>
          </p:cNvPicPr>
          <p:nvPr/>
        </p:nvPicPr>
        <p:blipFill>
          <a:blip r:embed="rId2" cstate="print"/>
          <a:srcRect l="26578" r="27649"/>
          <a:stretch>
            <a:fillRect/>
          </a:stretch>
        </p:blipFill>
        <p:spPr bwMode="auto">
          <a:xfrm>
            <a:off x="899592" y="188640"/>
            <a:ext cx="1296144" cy="1592826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267744" y="188640"/>
            <a:ext cx="6480720" cy="562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Система дошкольного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544616" cy="634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Система общего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1196752"/>
            <a:ext cx="3240360" cy="17281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16 дневных школ (в том числе 13 – сельские):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Bookman Old Style" pitchFamily="18" charset="0"/>
              </a:rPr>
              <a:t>средние – 11 (в том числе 9 – сельские)</a:t>
            </a:r>
          </a:p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3700 учащихся 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1628800"/>
            <a:ext cx="2592288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1 частная общеобразовательная школа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85 учащихся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700808"/>
            <a:ext cx="2520280" cy="10801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10 школ с профильными классами (группами)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263 учащихся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869160"/>
            <a:ext cx="3168352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16 школьных автобусов</a:t>
            </a:r>
          </a:p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подвоз - 582 школьника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3284984"/>
            <a:ext cx="3456384" cy="14184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16 школьных столовых, 1497 посадочных места</a:t>
            </a:r>
          </a:p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охват горячим питанием - 3414 школьников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1026" name="Picture 2" descr="C:\Users\AnnaSashkova\Desktop\150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5517232"/>
            <a:ext cx="2088232" cy="1132866"/>
          </a:xfrm>
          <a:prstGeom prst="rect">
            <a:avLst/>
          </a:prstGeom>
          <a:noFill/>
        </p:spPr>
      </p:pic>
      <p:pic>
        <p:nvPicPr>
          <p:cNvPr id="1028" name="Picture 4" descr="https://56nv.ru/sites/default/files/textnews_images/stolovaya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764" y="3068960"/>
            <a:ext cx="237202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2.bp.blogspot.com/-1R7XpNvD7mo/VW_zuZP6CQI/AAAAAAAARzA/OfDtVFNuW_A/s1600/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88640"/>
            <a:ext cx="1368152" cy="1026114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6012160" y="3429000"/>
          <a:ext cx="29039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760640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Система общего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340768"/>
            <a:ext cx="2808000" cy="72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Молодые специалисты – 29 чел. (9 %)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2204864"/>
            <a:ext cx="2736000" cy="108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254 педагога прошли аттестацию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3573016"/>
            <a:ext cx="2736000" cy="108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391 педагог повысил квалификацию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5856" y="908720"/>
            <a:ext cx="259228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Количество педагогов – 297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1340768"/>
            <a:ext cx="2808312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Педагоги в возрасте до 35 лет – 65 чел. (22 %)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276872"/>
            <a:ext cx="2736304" cy="108000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248 педагогов (84 %) имеет высшее образование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3645024"/>
            <a:ext cx="2736000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104 педагога (35 %) имеют высшую квалификационную категории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9592" y="5085184"/>
            <a:ext cx="324036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86 педагогов (29 %) имеют государственные и ведомственные награды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5085184"/>
            <a:ext cx="3240000" cy="12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Численность обучающихся общеобразовательных учреждений в расчете на 1 педагога – 12,5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 (область – 15,1)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1880" y="1916832"/>
            <a:ext cx="2304256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Выпускники вузов и профессиональных образовательных организаций, пришедшие в школы района</a:t>
            </a:r>
            <a:endParaRPr lang="ru-RU" sz="1400" dirty="0">
              <a:latin typeface="Bookman Old Style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131840" y="3284984"/>
          <a:ext cx="3384376" cy="15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s://img0.liveinternet.ru/images/attach/c/11/115/600/115600400_11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16632"/>
            <a:ext cx="94482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naSashkova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5229200"/>
            <a:ext cx="1800225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Система общего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60032" y="2708920"/>
            <a:ext cx="3744416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Доля школьников, обучающихся по ФГОС, в общей численности обучающихся в начальной школе - 100%, в 5-9 классах – 84,7 %</a:t>
            </a:r>
          </a:p>
          <a:p>
            <a:pPr algn="ctr"/>
            <a:r>
              <a:rPr lang="ru-RU" dirty="0">
                <a:latin typeface="Bookman Old Style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4149080"/>
            <a:ext cx="3240360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86 % обучающихся общеобразовательных организаций района осваивают учебные программы в соответствии с требованиями ФГОС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3240360" cy="17281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Региональный инновационный опыт на базе МБОУ «Муромцевская СОШ», МБОУ «Вяткинская СОШ», МБОУ «Судогодская СОШ №2»</a:t>
            </a:r>
          </a:p>
        </p:txBody>
      </p:sp>
      <p:pic>
        <p:nvPicPr>
          <p:cNvPr id="9" name="Picture 6" descr="https://2.bp.blogspot.com/-1R7XpNvD7mo/VW_zuZP6CQI/AAAAAAAARzA/OfDtVFNuW_A/s1600/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6632"/>
            <a:ext cx="1368152" cy="102611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51520" y="3140968"/>
            <a:ext cx="4032448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Во всех 4-х классах введено преподавание комплексного учебного курса «Основы религиозных культур и светской этики»:</a:t>
            </a:r>
          </a:p>
          <a:p>
            <a:pPr algn="ctr"/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509120"/>
            <a:ext cx="35283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Основы светской этики – 47 %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085184"/>
            <a:ext cx="42484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Основы православной культуры – 52 %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7944" y="1196752"/>
            <a:ext cx="4680520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Муниципальный инновационный опыт на базе МБОУ «Мошокская </a:t>
            </a:r>
            <a:r>
              <a:rPr lang="ru-RU" sz="1600" dirty="0">
                <a:latin typeface="Bookman Old Style" pitchFamily="18" charset="0"/>
              </a:rPr>
              <a:t>С</a:t>
            </a:r>
            <a:r>
              <a:rPr lang="ru-RU" sz="1600" dirty="0" smtClean="0">
                <a:latin typeface="Bookman Old Style" pitchFamily="18" charset="0"/>
              </a:rPr>
              <a:t>ОШ», МБОУ «Вяткинская СОШ», МБОУ «Краснобогатырская СОШ», МБОУ «Судогодская СОШ №1» 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:\Users\AnnaSashkova\Desktop\materialy-k-diagnostike-dlya-detey-s-mnojestvennymi-narusheniyami-v-dou-8681-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3212976"/>
            <a:ext cx="2211080" cy="154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275040" cy="648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Система общего образования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717032"/>
            <a:ext cx="3096344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Дистанционное образование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136" y="3717032"/>
            <a:ext cx="309600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Инклюзивное образование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1052736"/>
            <a:ext cx="3456384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atin typeface="Bookman Old Style" pitchFamily="18" charset="0"/>
              </a:rPr>
              <a:t>В районе функционируют:</a:t>
            </a:r>
          </a:p>
        </p:txBody>
      </p:sp>
      <p:pic>
        <p:nvPicPr>
          <p:cNvPr id="9" name="Picture 6" descr="https://2.bp.blogspot.com/-1R7XpNvD7mo/VW_zuZP6CQI/AAAAAAAARzA/OfDtVFNuW_A/s1600/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16632"/>
            <a:ext cx="1368152" cy="102611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427984" y="4725144"/>
            <a:ext cx="4536504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Реализация адаптированных общеобразовательных программ для детей с нарушениями различной нозологии (интеллект, нарушение речи):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5 детей с ОВЗ обучаются по АООП начального общего образования  в общеобразовательных классах</a:t>
            </a:r>
          </a:p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5656" y="1484784"/>
            <a:ext cx="6120680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>
                <a:latin typeface="Bookman Old Style" pitchFamily="18" charset="0"/>
              </a:rPr>
              <a:t>- медицинские кабинеты – 9;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Bookman Old Style" pitchFamily="18" charset="0"/>
              </a:rPr>
              <a:t>кабинет </a:t>
            </a:r>
            <a:r>
              <a:rPr lang="ru-RU" sz="1600" dirty="0" err="1" smtClean="0">
                <a:latin typeface="Bookman Old Style" pitchFamily="18" charset="0"/>
              </a:rPr>
              <a:t>наркопрофилактики</a:t>
            </a:r>
            <a:r>
              <a:rPr lang="ru-RU" sz="1600" dirty="0" smtClean="0">
                <a:latin typeface="Bookman Old Style" pitchFamily="18" charset="0"/>
              </a:rPr>
              <a:t> на базе МБОУ «Судогодская СОШ №2»;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 err="1" smtClean="0">
                <a:latin typeface="Bookman Old Style" pitchFamily="18" charset="0"/>
              </a:rPr>
              <a:t>психолого-медико-педагогические</a:t>
            </a:r>
            <a:r>
              <a:rPr lang="ru-RU" sz="1600" dirty="0" smtClean="0">
                <a:latin typeface="Bookman Old Style" pitchFamily="18" charset="0"/>
              </a:rPr>
              <a:t> консилиумы – 10;</a:t>
            </a:r>
          </a:p>
          <a:p>
            <a:pPr>
              <a:buFontTx/>
              <a:buChar char="-"/>
            </a:pP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территориальная </a:t>
            </a:r>
            <a:r>
              <a:rPr lang="ru-RU" sz="1600" dirty="0" err="1" smtClean="0">
                <a:latin typeface="Bookman Old Style" pitchFamily="18" charset="0"/>
              </a:rPr>
              <a:t>психолого-медико-педагогическая</a:t>
            </a:r>
            <a:r>
              <a:rPr lang="ru-RU" sz="1600" dirty="0" smtClean="0">
                <a:latin typeface="Bookman Old Style" pitchFamily="18" charset="0"/>
              </a:rPr>
              <a:t> комиссия - 1</a:t>
            </a:r>
          </a:p>
          <a:p>
            <a:pPr algn="just">
              <a:buFontTx/>
              <a:buChar char="-"/>
            </a:pP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4725144"/>
            <a:ext cx="3456384" cy="187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Муниципальный центр дистанционного образования обучающихся: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- 1 ребенок-инвалид обучается с использованием дистанционных технологий</a:t>
            </a:r>
            <a:endParaRPr lang="ru-RU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1196</Words>
  <Application>Microsoft Office PowerPoint</Application>
  <PresentationFormat>Экран (4:3)</PresentationFormat>
  <Paragraphs>218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СИСТЕМА ОБРАЗОВАНИЯ  МО «СУДОГОДСКИЙ РАЙОН» - 2018</vt:lpstr>
      <vt:lpstr>Слайд 2</vt:lpstr>
      <vt:lpstr> Система образования МО «Судогодский район»  </vt:lpstr>
      <vt:lpstr>Система дошкольного образования</vt:lpstr>
      <vt:lpstr>Слайд 5</vt:lpstr>
      <vt:lpstr>Система общего образования</vt:lpstr>
      <vt:lpstr>Система общего образования</vt:lpstr>
      <vt:lpstr>Система общего образования</vt:lpstr>
      <vt:lpstr>Система общего образования</vt:lpstr>
      <vt:lpstr>Система общего образования</vt:lpstr>
      <vt:lpstr>Слайд 11</vt:lpstr>
      <vt:lpstr>Система дополнительного образования</vt:lpstr>
      <vt:lpstr>Система дополнительного образования</vt:lpstr>
      <vt:lpstr>Информатизация образования</vt:lpstr>
      <vt:lpstr>Отдых и оздоровление </vt:lpstr>
      <vt:lpstr>Дети-сироты и дети, оставшиеся без попечения родителей</vt:lpstr>
      <vt:lpstr>Программная структура расходов отрасли образования в 2018 году</vt:lpstr>
      <vt:lpstr>Выполнение «майских» указов президента РФ по повышению заработной платы отдельных категорий педагогических работников, руб.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AnnaSashkova</dc:creator>
  <cp:lastModifiedBy>AnnaSashkova</cp:lastModifiedBy>
  <cp:revision>218</cp:revision>
  <dcterms:created xsi:type="dcterms:W3CDTF">2018-08-15T08:06:40Z</dcterms:created>
  <dcterms:modified xsi:type="dcterms:W3CDTF">2018-08-22T11:33:14Z</dcterms:modified>
</cp:coreProperties>
</file>