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1289" r:id="rId2"/>
    <p:sldId id="1378" r:id="rId3"/>
    <p:sldId id="1379" r:id="rId4"/>
    <p:sldId id="1380" r:id="rId5"/>
    <p:sldId id="1381" r:id="rId6"/>
    <p:sldId id="1377" r:id="rId7"/>
    <p:sldId id="1291" r:id="rId8"/>
    <p:sldId id="1292" r:id="rId9"/>
    <p:sldId id="1355" r:id="rId10"/>
    <p:sldId id="1356" r:id="rId11"/>
    <p:sldId id="1357" r:id="rId12"/>
    <p:sldId id="1358" r:id="rId13"/>
    <p:sldId id="1359" r:id="rId14"/>
    <p:sldId id="1360" r:id="rId15"/>
    <p:sldId id="1361" r:id="rId16"/>
    <p:sldId id="1382" r:id="rId17"/>
    <p:sldId id="1383" r:id="rId18"/>
    <p:sldId id="1402" r:id="rId19"/>
    <p:sldId id="1362" r:id="rId20"/>
    <p:sldId id="1363" r:id="rId21"/>
    <p:sldId id="1293" r:id="rId22"/>
    <p:sldId id="1294" r:id="rId23"/>
    <p:sldId id="1295" r:id="rId24"/>
    <p:sldId id="1296" r:id="rId25"/>
    <p:sldId id="1297" r:id="rId26"/>
    <p:sldId id="1298" r:id="rId27"/>
    <p:sldId id="1299" r:id="rId28"/>
    <p:sldId id="1300" r:id="rId29"/>
    <p:sldId id="1301" r:id="rId30"/>
    <p:sldId id="1302" r:id="rId31"/>
    <p:sldId id="1303" r:id="rId32"/>
    <p:sldId id="1304" r:id="rId33"/>
    <p:sldId id="1384" r:id="rId34"/>
    <p:sldId id="1385" r:id="rId35"/>
    <p:sldId id="1386" r:id="rId36"/>
    <p:sldId id="1387" r:id="rId37"/>
    <p:sldId id="1388" r:id="rId38"/>
    <p:sldId id="1389" r:id="rId39"/>
    <p:sldId id="1390" r:id="rId40"/>
    <p:sldId id="1391" r:id="rId41"/>
    <p:sldId id="1392" r:id="rId42"/>
    <p:sldId id="1393" r:id="rId43"/>
    <p:sldId id="1394" r:id="rId44"/>
    <p:sldId id="1395" r:id="rId45"/>
    <p:sldId id="1396" r:id="rId46"/>
    <p:sldId id="1397" r:id="rId47"/>
    <p:sldId id="1398" r:id="rId48"/>
    <p:sldId id="1400" r:id="rId49"/>
    <p:sldId id="1399" r:id="rId50"/>
    <p:sldId id="1401" r:id="rId51"/>
  </p:sldIdLst>
  <p:sldSz cx="9144000" cy="6858000" type="screen4x3"/>
  <p:notesSz cx="6757988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993366"/>
    <a:srgbClr val="FFCCFF"/>
    <a:srgbClr val="F0E1FF"/>
    <a:srgbClr val="CCFFFF"/>
    <a:srgbClr val="CCECFF"/>
    <a:srgbClr val="E3E2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790" autoAdjust="0"/>
    <p:restoredTop sz="94680" autoAdjust="0"/>
  </p:normalViewPr>
  <p:slideViewPr>
    <p:cSldViewPr>
      <p:cViewPr varScale="1">
        <p:scale>
          <a:sx n="77" d="100"/>
          <a:sy n="77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1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463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05438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463" y="9371013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FEE0A2-28AF-4C7D-903E-ACF35E218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Engage students in real life problem-solving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Lend themselves well to interdisciplinary investigations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Spark curiosity and wonder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5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sp>
          <p:nvSpPr>
            <p:cNvPr id="6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Click to edit Master title </a:t>
            </a:r>
            <a:br>
              <a:rPr lang="en-US" altLang="ko-KR"/>
            </a:br>
            <a:r>
              <a:rPr lang="en-US" altLang="ko-KR"/>
              <a:t>style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6980-178E-4047-BA36-BBB839763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AAC0A-0DE8-4D8F-B078-DEBFBCD75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579438"/>
            <a:ext cx="8229600" cy="59007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B816-A80C-47CF-A2C7-68B52984D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43025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87800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247D6-C891-418E-A043-4C4015591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3025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43025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87800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87800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D2C55-E1D6-41F4-8993-D1799B19B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4E3A-8806-46B1-A530-499C740B7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AF722-4096-4790-AB29-8EE4EA9D2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1ECF1-C52D-4DD3-961C-2E027D9FA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43025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87800"/>
            <a:ext cx="4038600" cy="249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DE892-7911-424D-8E91-F24A5FC04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5A66-09DE-478A-BA18-263AF5713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DBE06-BA10-4882-BFA3-B65AEF8EC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4225B-D0DC-42E6-9AC2-30A415C34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9C893-014A-4729-AA08-0F9AA95D9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27BBF-E96A-4C42-9F8E-62BFB6C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53C1B-D55D-4A62-8A6A-9665C5CDE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557B-667D-404F-AFCD-D80517C9F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C6EE-8AF2-4A54-A4D5-2D0B143E5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4BBE-871E-48A0-BE7F-AE3DEF77C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0" y="360363"/>
            <a:ext cx="9148763" cy="900112"/>
          </a:xfrm>
          <a:custGeom>
            <a:avLst/>
            <a:gdLst/>
            <a:ahLst/>
            <a:cxnLst>
              <a:cxn ang="0">
                <a:pos x="0" y="368"/>
              </a:cxn>
              <a:cxn ang="0">
                <a:pos x="440" y="368"/>
              </a:cxn>
              <a:cxn ang="0">
                <a:pos x="777" y="0"/>
              </a:cxn>
              <a:cxn ang="0">
                <a:pos x="2162" y="0"/>
              </a:cxn>
              <a:cxn ang="0">
                <a:pos x="2265" y="116"/>
              </a:cxn>
              <a:cxn ang="0">
                <a:pos x="5756" y="112"/>
              </a:cxn>
              <a:cxn ang="0">
                <a:pos x="5763" y="567"/>
              </a:cxn>
              <a:cxn ang="0">
                <a:pos x="6" y="556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ru-RU"/>
          </a:p>
        </p:txBody>
      </p:sp>
      <p:sp>
        <p:nvSpPr>
          <p:cNvPr id="1039" name="Freeform 15" descr="01b_img(Global Digtal Desigm(imageState)"/>
          <p:cNvSpPr>
            <a:spLocks/>
          </p:cNvSpPr>
          <p:nvPr/>
        </p:nvSpPr>
        <p:spPr bwMode="gray">
          <a:xfrm>
            <a:off x="-9525" y="336550"/>
            <a:ext cx="9182100" cy="838200"/>
          </a:xfrm>
          <a:custGeom>
            <a:avLst/>
            <a:gdLst/>
            <a:ahLst/>
            <a:cxnLst>
              <a:cxn ang="0">
                <a:pos x="449" y="370"/>
              </a:cxn>
              <a:cxn ang="0">
                <a:pos x="768" y="1"/>
              </a:cxn>
              <a:cxn ang="0">
                <a:pos x="2158" y="0"/>
              </a:cxn>
              <a:cxn ang="0">
                <a:pos x="2258" y="115"/>
              </a:cxn>
              <a:cxn ang="0">
                <a:pos x="5784" y="115"/>
              </a:cxn>
              <a:cxn ang="0">
                <a:pos x="5779" y="528"/>
              </a:cxn>
              <a:cxn ang="0">
                <a:pos x="0" y="519"/>
              </a:cxn>
              <a:cxn ang="0">
                <a:pos x="0" y="371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2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ru-RU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1888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pPr>
              <a:defRPr/>
            </a:pPr>
            <a:fld id="{665288C5-A07C-4ED1-A60B-10C1B0FAA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3" r:id="rId1"/>
    <p:sldLayoutId id="2147485545" r:id="rId2"/>
    <p:sldLayoutId id="2147485546" r:id="rId3"/>
    <p:sldLayoutId id="2147485547" r:id="rId4"/>
    <p:sldLayoutId id="2147485548" r:id="rId5"/>
    <p:sldLayoutId id="2147485549" r:id="rId6"/>
    <p:sldLayoutId id="2147485550" r:id="rId7"/>
    <p:sldLayoutId id="2147485551" r:id="rId8"/>
    <p:sldLayoutId id="2147485552" r:id="rId9"/>
    <p:sldLayoutId id="2147485553" r:id="rId10"/>
    <p:sldLayoutId id="2147485554" r:id="rId11"/>
    <p:sldLayoutId id="2147485555" r:id="rId12"/>
    <p:sldLayoutId id="2147485556" r:id="rId13"/>
    <p:sldLayoutId id="2147485557" r:id="rId14"/>
    <p:sldLayoutId id="2147485558" r:id="rId15"/>
    <p:sldLayoutId id="2147485559" r:id="rId16"/>
    <p:sldLayoutId id="2147485560" r:id="rId17"/>
    <p:sldLayoutId id="2147485561" r:id="rId18"/>
    <p:sldLayoutId id="2147485562" r:id="rId19"/>
  </p:sldLayoutIdLst>
  <p:transition>
    <p:wipe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357313" y="642938"/>
            <a:ext cx="56435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КОЗ и КОТ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404813"/>
            <a:ext cx="8207375" cy="1008062"/>
            <a:chOff x="317" y="1253"/>
            <a:chExt cx="5330" cy="589"/>
          </a:xfrm>
        </p:grpSpPr>
        <p:sp useBgFill="1">
          <p:nvSpPr>
            <p:cNvPr id="73736" name="AutoShape 3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3737" name="AutoShape 4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/>
              <a:r>
                <a:rPr lang="en-GB" sz="3200" b="1" dirty="0" err="1">
                  <a:solidFill>
                    <a:srgbClr val="FFFF00"/>
                  </a:solidFill>
                </a:rPr>
                <a:t>Cтимул</a:t>
              </a:r>
              <a:endParaRPr lang="ru-RU" sz="3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81000" y="5035550"/>
            <a:ext cx="8763000" cy="1822450"/>
            <a:chOff x="144" y="2306"/>
            <a:chExt cx="5472" cy="1148"/>
          </a:xfrm>
        </p:grpSpPr>
        <p:sp useBgFill="1">
          <p:nvSpPr>
            <p:cNvPr id="442374" name="AutoShape 6"/>
            <p:cNvSpPr>
              <a:spLocks noChangeArrowheads="1"/>
            </p:cNvSpPr>
            <p:nvPr/>
          </p:nvSpPr>
          <p:spPr bwMode="auto">
            <a:xfrm>
              <a:off x="144" y="2306"/>
              <a:ext cx="2062" cy="333"/>
            </a:xfrm>
            <a:prstGeom prst="homePlate">
              <a:avLst>
                <a:gd name="adj" fmla="val 141904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tx1">
                      <a:lumMod val="75000"/>
                    </a:schemeClr>
                  </a:solidFill>
                </a:rPr>
                <a:t>Технология</a:t>
              </a:r>
              <a:endParaRPr lang="ru-RU" sz="2800" b="1" dirty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42375" name="Text Box 7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102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80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dirty="0">
                  <a:solidFill>
                    <a:srgbClr val="FFFF00"/>
                  </a:solidFill>
                </a:rPr>
                <a:t>В обувном магазине Вам очень понравилась пара обуви. Она стоит достаточно дорого, но родители согласны ее приобрести при условии, что вы сможете проносить ее целый год (весной и осенью на улице, а зимой в школе) и сохранить в приличном виде.</a:t>
              </a:r>
            </a:p>
          </p:txBody>
        </p:sp>
      </p:grpSp>
      <p:sp>
        <p:nvSpPr>
          <p:cNvPr id="442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мотивирует ученика на выполнение задания,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включает ученика в контекст ситуативного задания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323850" y="2636838"/>
            <a:ext cx="8642350" cy="2300287"/>
          </a:xfrm>
          <a:prstGeom prst="rect">
            <a:avLst/>
          </a:prstGeom>
          <a:solidFill>
            <a:srgbClr val="000066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solidFill>
                  <a:srgbClr val="CCECFF"/>
                </a:solidFill>
              </a:rPr>
              <a:t>Стимул должен быть настолько кратким, насколько это возможно.</a:t>
            </a:r>
          </a:p>
          <a:p>
            <a:pPr algn="l">
              <a:spcBef>
                <a:spcPct val="50000"/>
              </a:spcBef>
            </a:pPr>
            <a:r>
              <a:rPr lang="ru-RU" b="1">
                <a:solidFill>
                  <a:srgbClr val="CCECFF"/>
                </a:solidFill>
              </a:rPr>
              <a:t>Не должна содержать информации, которая отвлекала бы ученика от выполнения задания</a:t>
            </a:r>
          </a:p>
          <a:p>
            <a:pPr algn="l">
              <a:spcBef>
                <a:spcPct val="50000"/>
              </a:spcBef>
            </a:pPr>
            <a:r>
              <a:rPr lang="ru-RU" b="1">
                <a:solidFill>
                  <a:srgbClr val="CCECFF"/>
                </a:solidFill>
              </a:rPr>
              <a:t>Если описание ситуации содержательно важно для выполнения учеником задания, которая играет в структуре компетентностно - ориентированного задания роль одного из источников информации, то стимул размещается после задачной формулировки.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42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42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100"/>
                                        <p:tgtEl>
                                          <p:spTgt spid="44237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"/>
                                        <p:tgtEl>
                                          <p:spTgt spid="44237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"/>
                                        <p:tgtEl>
                                          <p:spTgt spid="44237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100"/>
                                        <p:tgtEl>
                                          <p:spTgt spid="442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100"/>
                                        <p:tgtEl>
                                          <p:spTgt spid="442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00"/>
                                        <p:tgtEl>
                                          <p:spTgt spid="442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442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442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442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100"/>
                                        <p:tgtEl>
                                          <p:spTgt spid="442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100"/>
                                        <p:tgtEl>
                                          <p:spTgt spid="442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00"/>
                                        <p:tgtEl>
                                          <p:spTgt spid="442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6" grpId="0" build="p"/>
      <p:bldP spid="44237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404813"/>
            <a:ext cx="8207375" cy="1008062"/>
            <a:chOff x="317" y="1253"/>
            <a:chExt cx="5330" cy="589"/>
          </a:xfrm>
        </p:grpSpPr>
        <p:sp useBgFill="1">
          <p:nvSpPr>
            <p:cNvPr id="74764" name="AutoShape 3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4765" name="AutoShape 4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/>
              <a:r>
                <a:rPr lang="en-GB" sz="3200" b="1" dirty="0" err="1">
                  <a:solidFill>
                    <a:srgbClr val="FFFF00"/>
                  </a:solidFill>
                </a:rPr>
                <a:t>Cтимул</a:t>
              </a:r>
              <a:endParaRPr lang="ru-RU" sz="3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79388" y="1628775"/>
            <a:ext cx="8763000" cy="2646363"/>
            <a:chOff x="144" y="2306"/>
            <a:chExt cx="5472" cy="1667"/>
          </a:xfrm>
        </p:grpSpPr>
        <p:sp useBgFill="1">
          <p:nvSpPr>
            <p:cNvPr id="443398" name="AutoShape 6"/>
            <p:cNvSpPr>
              <a:spLocks noChangeArrowheads="1"/>
            </p:cNvSpPr>
            <p:nvPr/>
          </p:nvSpPr>
          <p:spPr bwMode="auto">
            <a:xfrm>
              <a:off x="144" y="2306"/>
              <a:ext cx="2062" cy="333"/>
            </a:xfrm>
            <a:prstGeom prst="homePlate">
              <a:avLst>
                <a:gd name="adj" fmla="val 141904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tx1">
                      <a:lumMod val="75000"/>
                    </a:schemeClr>
                  </a:solidFill>
                </a:rPr>
                <a:t>Ботаника</a:t>
              </a:r>
              <a:endParaRPr lang="ru-RU" sz="2800" b="1" dirty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43399" name="Text Box 7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621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80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dirty="0">
                  <a:solidFill>
                    <a:srgbClr val="FFFF00"/>
                  </a:solidFill>
                </a:rPr>
                <a:t>Представьте себя учеными, занимающимися изучением растительного мира тундровой зоны. Ваши коллеги попросили вас выступить на конференции с докладом о растениях, растущих на территории тундры.   Используя ссылки на сайты, представленные ниже,  подготовьте для них сообщение о разнообразии растительного мира тундровых зон.  Выступите  с докладом перед коллегами.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79388" y="4365625"/>
            <a:ext cx="8763000" cy="998538"/>
            <a:chOff x="144" y="2306"/>
            <a:chExt cx="5472" cy="629"/>
          </a:xfrm>
        </p:grpSpPr>
        <p:sp useBgFill="1">
          <p:nvSpPr>
            <p:cNvPr id="443401" name="AutoShape 9"/>
            <p:cNvSpPr>
              <a:spLocks noChangeArrowheads="1"/>
            </p:cNvSpPr>
            <p:nvPr/>
          </p:nvSpPr>
          <p:spPr bwMode="auto">
            <a:xfrm>
              <a:off x="144" y="2306"/>
              <a:ext cx="2062" cy="333"/>
            </a:xfrm>
            <a:prstGeom prst="homePlate">
              <a:avLst>
                <a:gd name="adj" fmla="val 141904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tx1">
                      <a:lumMod val="75000"/>
                    </a:schemeClr>
                  </a:solidFill>
                </a:rPr>
                <a:t>Филология</a:t>
              </a:r>
              <a:endParaRPr lang="ru-RU" sz="2800" b="1" dirty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43402" name="Text Box 10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583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80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dirty="0">
                  <a:solidFill>
                    <a:srgbClr val="FFFF00"/>
                  </a:solidFill>
                </a:rPr>
                <a:t>При устройстве на работу требуется  представить резюме, в котором необходимо отразить свою биографию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79388" y="5445125"/>
            <a:ext cx="8763000" cy="1273175"/>
            <a:chOff x="144" y="2306"/>
            <a:chExt cx="5472" cy="802"/>
          </a:xfrm>
        </p:grpSpPr>
        <p:sp useBgFill="1">
          <p:nvSpPr>
            <p:cNvPr id="443404" name="AutoShape 12"/>
            <p:cNvSpPr>
              <a:spLocks noChangeArrowheads="1"/>
            </p:cNvSpPr>
            <p:nvPr/>
          </p:nvSpPr>
          <p:spPr bwMode="auto">
            <a:xfrm>
              <a:off x="144" y="2306"/>
              <a:ext cx="2062" cy="602"/>
            </a:xfrm>
            <a:prstGeom prst="homePlate">
              <a:avLst>
                <a:gd name="adj" fmla="val 78495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tx1">
                      <a:lumMod val="75000"/>
                    </a:schemeClr>
                  </a:solidFill>
                </a:rPr>
                <a:t>Физическая культура</a:t>
              </a:r>
              <a:endParaRPr lang="ru-RU" sz="2800" b="1" dirty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43405" name="Text Box 13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756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80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dirty="0">
                  <a:solidFill>
                    <a:srgbClr val="FFFF00"/>
                  </a:solidFill>
                </a:rPr>
                <a:t>Вы работаете воспитателем в летнем лагере с ребятами 8-10 лет. Вам предстоит провести завтра утреннюю гимнастику. Для этого необходимо подобрать упражнения.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5357813" y="5643563"/>
            <a:ext cx="3311525" cy="9842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Инструмент проверки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357188" y="3500438"/>
            <a:ext cx="41036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Внимание! </a:t>
            </a:r>
          </a:p>
          <a:p>
            <a:pPr algn="l"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Мы не можем проверять то, что не упомянули в задачной формулировке.</a:t>
            </a:r>
          </a:p>
          <a:p>
            <a:pPr algn="l"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Мы не можем не проверять то, что упомянули в задачной формулировке.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357813" y="4214813"/>
            <a:ext cx="3311525" cy="9842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Источник информации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57813" y="2928938"/>
            <a:ext cx="3311525" cy="9842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Задачная формулировка</a:t>
            </a:r>
          </a:p>
        </p:txBody>
      </p:sp>
      <p:sp>
        <p:nvSpPr>
          <p:cNvPr id="444422" name="Text Box 6"/>
          <p:cNvSpPr txBox="1">
            <a:spLocks noChangeArrowheads="1"/>
          </p:cNvSpPr>
          <p:nvPr/>
        </p:nvSpPr>
        <p:spPr bwMode="auto">
          <a:xfrm>
            <a:off x="285750" y="1285875"/>
            <a:ext cx="864076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5000"/>
              </a:spcBef>
            </a:pPr>
            <a:r>
              <a:rPr lang="ru-RU" sz="2400" b="1"/>
              <a:t>Задачная формулировка:</a:t>
            </a:r>
          </a:p>
          <a:p>
            <a:pPr algn="l">
              <a:spcBef>
                <a:spcPct val="15000"/>
              </a:spcBef>
              <a:buFontTx/>
              <a:buChar char="•"/>
            </a:pPr>
            <a:r>
              <a:rPr lang="ru-RU" sz="2400" b="1"/>
              <a:t> понимается однозначно,</a:t>
            </a:r>
          </a:p>
          <a:p>
            <a:pPr algn="l">
              <a:spcBef>
                <a:spcPct val="15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ru-RU" sz="2400" b="1"/>
              <a:t>четко соотносится с модельным ответом \ шкалой,</a:t>
            </a:r>
          </a:p>
          <a:p>
            <a:pPr algn="l">
              <a:spcBef>
                <a:spcPct val="15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ru-RU" sz="2400" b="1"/>
              <a:t>соответствует возрасту чтения,</a:t>
            </a:r>
          </a:p>
          <a:p>
            <a:pPr algn="l">
              <a:spcBef>
                <a:spcPct val="15000"/>
              </a:spcBef>
              <a:buFontTx/>
              <a:buChar char="•"/>
            </a:pPr>
            <a:r>
              <a:rPr lang="ru-RU" sz="2400" b="1"/>
              <a:t> интересна учащемуся.</a:t>
            </a:r>
          </a:p>
        </p:txBody>
      </p:sp>
      <p:sp>
        <p:nvSpPr>
          <p:cNvPr id="7" name="Нашивка 6"/>
          <p:cNvSpPr/>
          <p:nvPr/>
        </p:nvSpPr>
        <p:spPr bwMode="auto">
          <a:xfrm rot="5400000">
            <a:off x="6786563" y="3714750"/>
            <a:ext cx="428625" cy="714375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/>
          </a:p>
        </p:txBody>
      </p:sp>
      <p:sp>
        <p:nvSpPr>
          <p:cNvPr id="8" name="Нашивка 7"/>
          <p:cNvSpPr/>
          <p:nvPr/>
        </p:nvSpPr>
        <p:spPr bwMode="auto">
          <a:xfrm rot="5400000">
            <a:off x="6786563" y="5072063"/>
            <a:ext cx="428625" cy="714375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68313" y="333375"/>
            <a:ext cx="8207375" cy="865188"/>
            <a:chOff x="317" y="1253"/>
            <a:chExt cx="5330" cy="589"/>
          </a:xfrm>
        </p:grpSpPr>
        <p:sp useBgFill="1">
          <p:nvSpPr>
            <p:cNvPr id="75786" name="AutoShape 8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5787" name="AutoShape 9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3200" b="1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>
                  <a:solidFill>
                    <a:srgbClr val="FFFF00"/>
                  </a:solidFill>
                </a:rPr>
                <a:t>Ф</a:t>
              </a:r>
              <a:r>
                <a:rPr lang="en-GB" sz="3200" b="1" dirty="0" err="1">
                  <a:solidFill>
                    <a:srgbClr val="FFFF00"/>
                  </a:solidFill>
                </a:rPr>
                <a:t>ормулировк</a:t>
              </a:r>
              <a:r>
                <a:rPr lang="ru-RU" sz="3200" b="1" dirty="0">
                  <a:solidFill>
                    <a:srgbClr val="FFFF00"/>
                  </a:solidFill>
                </a:rPr>
                <a:t>а</a:t>
              </a:r>
              <a:r>
                <a:rPr lang="ru-RU" sz="3200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>
                  <a:solidFill>
                    <a:srgbClr val="FFFF00"/>
                  </a:solidFill>
                </a:rPr>
                <a:t>задания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44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444419" grpId="0"/>
      <p:bldP spid="76804" grpId="0" animBg="1"/>
      <p:bldP spid="76805" grpId="0" animBg="1"/>
      <p:bldP spid="444422" grpId="0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2836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точно указывает ученику на ту деятельность, которую он должен совершить. Формулировка задания </a:t>
            </a:r>
            <a:r>
              <a:rPr lang="ru-RU" sz="2800" u="sng" smtClean="0"/>
              <a:t>не может допускать различных толкований</a:t>
            </a:r>
            <a:r>
              <a:rPr lang="ru-RU" sz="2800" smtClean="0"/>
              <a:t>. Требования к способу представления результатов работы также должны содержаться в формулировке задания и однозначно трактоваться участниками образовательного процесса.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4149725"/>
            <a:ext cx="8964612" cy="2235200"/>
            <a:chOff x="144" y="2352"/>
            <a:chExt cx="5472" cy="1408"/>
          </a:xfrm>
        </p:grpSpPr>
        <p:sp useBgFill="1">
          <p:nvSpPr>
            <p:cNvPr id="445444" name="AutoShape 4"/>
            <p:cNvSpPr>
              <a:spLocks noChangeArrowheads="1"/>
            </p:cNvSpPr>
            <p:nvPr/>
          </p:nvSpPr>
          <p:spPr bwMode="auto">
            <a:xfrm>
              <a:off x="144" y="2809"/>
              <a:ext cx="2062" cy="754"/>
            </a:xfrm>
            <a:prstGeom prst="homePlate">
              <a:avLst>
                <a:gd name="adj" fmla="val 62671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400" b="1"/>
                <a:t>Прочитайте текст и сделайте вывод о…</a:t>
              </a:r>
              <a:r>
                <a:rPr lang="ru-RU" sz="2400"/>
                <a:t> </a:t>
              </a:r>
            </a:p>
          </p:txBody>
        </p:sp>
        <p:sp>
          <p:nvSpPr>
            <p:cNvPr id="445445" name="Text Box 5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408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80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i="1" dirty="0">
                  <a:solidFill>
                    <a:schemeClr val="bg1"/>
                  </a:solidFill>
                </a:rPr>
                <a:t>Эта формулировка не предполагает, что учащийся должен устно или письменно с кем-то делиться своим выводом. </a:t>
              </a:r>
            </a:p>
            <a:p>
              <a:pPr algn="l">
                <a:defRPr/>
              </a:pPr>
              <a:r>
                <a:rPr lang="ru-RU" sz="2000" i="1" dirty="0">
                  <a:solidFill>
                    <a:schemeClr val="bg1"/>
                  </a:solidFill>
                </a:rPr>
                <a:t>Предлагая такое задание, учитель не вправе требовать от учащегося ничего, кроме 1-2 предложений, содержащих собственно вывод.</a:t>
              </a:r>
              <a:r>
                <a:rPr lang="ru-RU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3708400" y="4071938"/>
            <a:ext cx="5435600" cy="2308225"/>
          </a:xfrm>
          <a:prstGeom prst="rect">
            <a:avLst/>
          </a:prstGeom>
          <a:solidFill>
            <a:srgbClr val="000080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Прочитайте текст. Подготовьте краткое сообщение для своей группы, содержащее ваш вывод о… и не менее пяти аргументов в его поддержку. Выступите с сообщением для группы.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8313" y="333375"/>
            <a:ext cx="8207375" cy="865188"/>
            <a:chOff x="317" y="1253"/>
            <a:chExt cx="5330" cy="589"/>
          </a:xfrm>
        </p:grpSpPr>
        <p:sp useBgFill="1">
          <p:nvSpPr>
            <p:cNvPr id="76806" name="AutoShape 8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6807" name="AutoShape 9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3200" b="1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>
                  <a:solidFill>
                    <a:srgbClr val="FFFF00"/>
                  </a:solidFill>
                </a:rPr>
                <a:t>Ф</a:t>
              </a:r>
              <a:r>
                <a:rPr lang="en-GB" sz="3200" b="1" dirty="0" err="1">
                  <a:solidFill>
                    <a:srgbClr val="FFFF00"/>
                  </a:solidFill>
                </a:rPr>
                <a:t>ормулировк</a:t>
              </a:r>
              <a:r>
                <a:rPr lang="ru-RU" sz="3200" b="1" dirty="0">
                  <a:solidFill>
                    <a:srgbClr val="FFFF00"/>
                  </a:solidFill>
                </a:rPr>
                <a:t>а</a:t>
              </a:r>
              <a:r>
                <a:rPr lang="ru-RU" sz="3200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>
                  <a:solidFill>
                    <a:srgbClr val="FFFF00"/>
                  </a:solidFill>
                </a:rPr>
                <a:t>задания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 build="p"/>
      <p:bldP spid="4454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631950"/>
            <a:ext cx="8964612" cy="4368800"/>
            <a:chOff x="144" y="2352"/>
            <a:chExt cx="5472" cy="2752"/>
          </a:xfrm>
        </p:grpSpPr>
        <p:sp useBgFill="1">
          <p:nvSpPr>
            <p:cNvPr id="446467" name="AutoShape 3"/>
            <p:cNvSpPr>
              <a:spLocks noChangeArrowheads="1"/>
            </p:cNvSpPr>
            <p:nvPr/>
          </p:nvSpPr>
          <p:spPr bwMode="auto">
            <a:xfrm>
              <a:off x="144" y="2697"/>
              <a:ext cx="2062" cy="832"/>
            </a:xfrm>
            <a:prstGeom prst="homePlate">
              <a:avLst>
                <a:gd name="adj" fmla="val 56796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000"/>
                <a:t>Прочитайте текст и запишите свое мнение о… </a:t>
              </a:r>
              <a:r>
                <a:rPr lang="en-GB" sz="2000"/>
                <a:t>Свои выводы обоснуйте.</a:t>
              </a:r>
              <a:r>
                <a:rPr lang="ru-RU" sz="2000"/>
                <a:t> </a:t>
              </a:r>
            </a:p>
          </p:txBody>
        </p:sp>
        <p:sp>
          <p:nvSpPr>
            <p:cNvPr id="446468" name="Text Box 4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2752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80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buFontTx/>
                <a:buChar char="•"/>
                <a:defRPr/>
              </a:pPr>
              <a:r>
                <a:rPr lang="ru-RU" sz="2000" i="1" dirty="0">
                  <a:solidFill>
                    <a:srgbClr val="FFFF00"/>
                  </a:solidFill>
                </a:rPr>
                <a:t>Эта формулировка вводит учащегося в заблуждение. Что он должен записать: свое мнение по поводу сведений, приведенных в тексте, свое мнение об обсуждаемом в тексте предмете или явлении, или  вывод, сделанный на основе приведенной в тексте информации? </a:t>
              </a:r>
            </a:p>
            <a:p>
              <a:pPr algn="l">
                <a:buFontTx/>
                <a:buChar char="•"/>
                <a:defRPr/>
              </a:pPr>
              <a:r>
                <a:rPr lang="ru-RU" sz="2000" i="1" dirty="0">
                  <a:solidFill>
                    <a:srgbClr val="FFFF00"/>
                  </a:solidFill>
                </a:rPr>
                <a:t>Как я должен представить обоснование: письменно или устно? </a:t>
              </a:r>
            </a:p>
            <a:p>
              <a:pPr algn="l">
                <a:buFontTx/>
                <a:buChar char="•"/>
                <a:defRPr/>
              </a:pPr>
              <a:r>
                <a:rPr lang="ru-RU" sz="2000" i="1" dirty="0">
                  <a:solidFill>
                    <a:srgbClr val="FFFF00"/>
                  </a:solidFill>
                </a:rPr>
                <a:t>Что будет считаться достаточным обоснованием: аргументы, примеры, цитаты, и сколько их должно быть?</a:t>
              </a:r>
            </a:p>
            <a:p>
              <a:pPr algn="l">
                <a:buFontTx/>
                <a:buChar char="•"/>
                <a:defRPr/>
              </a:pPr>
              <a:r>
                <a:rPr lang="ru-RU" sz="2000" i="1" dirty="0">
                  <a:solidFill>
                    <a:srgbClr val="FFFF00"/>
                  </a:solidFill>
                </a:rPr>
                <a:t>Насколько многословно я могу выражать «свое мнение»?</a:t>
              </a:r>
              <a:r>
                <a:rPr lang="ru-RU" dirty="0">
                  <a:solidFill>
                    <a:srgbClr val="FFFF00"/>
                  </a:solidFill>
                </a:rPr>
                <a:t> </a:t>
              </a:r>
            </a:p>
          </p:txBody>
        </p:sp>
      </p:grpSp>
      <p:sp>
        <p:nvSpPr>
          <p:cNvPr id="446469" name="AutoShape 5"/>
          <p:cNvSpPr>
            <a:spLocks noChangeArrowheads="1"/>
          </p:cNvSpPr>
          <p:nvPr/>
        </p:nvSpPr>
        <p:spPr bwMode="auto">
          <a:xfrm>
            <a:off x="214313" y="3714750"/>
            <a:ext cx="3378200" cy="2024063"/>
          </a:xfrm>
          <a:prstGeom prst="homePlate">
            <a:avLst>
              <a:gd name="adj" fmla="val 41726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</a:rPr>
              <a:t>Прочитайте текст и сделайте вывод о… Запишите ход своих рассуждений и сформулируйте вывод письменно (объем текста 80-120 слов)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43050"/>
            <a:ext cx="8424863" cy="1873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Формулировка задания должна точно соотноситься с инструментом проверки. </a:t>
            </a:r>
            <a:r>
              <a:rPr lang="ru-RU" sz="2400" u="sng" dirty="0" smtClean="0"/>
              <a:t>Все, что</a:t>
            </a:r>
            <a:r>
              <a:rPr lang="ru-RU" sz="2400" dirty="0" smtClean="0"/>
              <a:t> ученику </a:t>
            </a:r>
            <a:r>
              <a:rPr lang="ru-RU" sz="2400" u="sng" dirty="0" smtClean="0"/>
              <a:t>в формулировке задания </a:t>
            </a:r>
            <a:r>
              <a:rPr lang="ru-RU" sz="2400" dirty="0" smtClean="0"/>
              <a:t> предписано сделать,</a:t>
            </a:r>
            <a:r>
              <a:rPr lang="ru-RU" sz="2400" u="sng" dirty="0" smtClean="0"/>
              <a:t> должно быть оценено</a:t>
            </a:r>
            <a:r>
              <a:rPr lang="ru-RU" sz="2400" dirty="0" smtClean="0"/>
              <a:t>. </a:t>
            </a:r>
            <a:r>
              <a:rPr lang="ru-RU" sz="2400" u="sng" dirty="0" smtClean="0"/>
              <a:t>Все, что подлежит оценке, должно быть</a:t>
            </a:r>
            <a:r>
              <a:rPr lang="ru-RU" sz="2400" dirty="0" smtClean="0"/>
              <a:t> предписано ученику </a:t>
            </a:r>
            <a:r>
              <a:rPr lang="ru-RU" sz="2400" u="sng" dirty="0" smtClean="0"/>
              <a:t>в формулировке задания</a:t>
            </a:r>
            <a:r>
              <a:rPr lang="ru-RU" sz="2400" dirty="0" smtClean="0"/>
              <a:t>. 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28596" y="3500438"/>
            <a:ext cx="79454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2400" dirty="0"/>
              <a:t>Еще одно требование к формулировке задания, организующей деятельность учащегося в рамках выполнения </a:t>
            </a:r>
            <a:r>
              <a:rPr lang="ru-RU" sz="2400" dirty="0" err="1"/>
              <a:t>компетентностно</a:t>
            </a:r>
            <a:r>
              <a:rPr lang="ru-RU" sz="2400" dirty="0"/>
              <a:t> - ориентированного задания, состоит в том, чтобы она была учащемуся </a:t>
            </a:r>
            <a:r>
              <a:rPr lang="ru-RU" sz="2400" u="sng" dirty="0"/>
              <a:t>интересна.</a:t>
            </a:r>
            <a:endParaRPr lang="ru-RU" sz="2400" dirty="0"/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500063" y="5572125"/>
            <a:ext cx="7786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2400" u="sng"/>
              <a:t>Соответствие</a:t>
            </a:r>
            <a:r>
              <a:rPr lang="ru-RU" sz="2400"/>
              <a:t> формулировки задания </a:t>
            </a:r>
            <a:r>
              <a:rPr lang="ru-RU" sz="2400" u="sng"/>
              <a:t>возрасту чтения</a:t>
            </a:r>
            <a:r>
              <a:rPr lang="ru-RU" sz="2400"/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8313" y="333375"/>
            <a:ext cx="8207375" cy="865188"/>
            <a:chOff x="317" y="1253"/>
            <a:chExt cx="5330" cy="589"/>
          </a:xfrm>
        </p:grpSpPr>
        <p:sp useBgFill="1">
          <p:nvSpPr>
            <p:cNvPr id="78854" name="AutoShape 6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8855" name="AutoShape 7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3200" b="1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>
                  <a:solidFill>
                    <a:srgbClr val="FFFF00"/>
                  </a:solidFill>
                </a:rPr>
                <a:t>Ф</a:t>
              </a:r>
              <a:r>
                <a:rPr lang="en-GB" sz="3200" b="1" dirty="0" err="1">
                  <a:solidFill>
                    <a:srgbClr val="FFFF00"/>
                  </a:solidFill>
                </a:rPr>
                <a:t>ормулировк</a:t>
              </a:r>
              <a:r>
                <a:rPr lang="ru-RU" sz="3200" b="1" dirty="0">
                  <a:solidFill>
                    <a:srgbClr val="FFFF00"/>
                  </a:solidFill>
                </a:rPr>
                <a:t>а</a:t>
              </a:r>
              <a:r>
                <a:rPr lang="ru-RU" sz="3200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>
                  <a:solidFill>
                    <a:srgbClr val="FFFF00"/>
                  </a:solidFill>
                </a:rPr>
                <a:t>задания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build="p"/>
      <p:bldP spid="447491" grpId="0"/>
      <p:bldP spid="4474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92" name="Group 52"/>
          <p:cNvGraphicFramePr>
            <a:graphicFrameLocks noGrp="1"/>
          </p:cNvGraphicFramePr>
          <p:nvPr>
            <p:ph sz="half" idx="1"/>
          </p:nvPr>
        </p:nvGraphicFramePr>
        <p:xfrm>
          <a:off x="4929190" y="1707534"/>
          <a:ext cx="4038600" cy="4816561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790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Хотя бы 1 задание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1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3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4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9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5 заданий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5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6 заданий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888" name="Picture 48" descr="придумал_эврика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692150"/>
            <a:ext cx="773112" cy="1296988"/>
          </a:xfrm>
          <a:noFill/>
        </p:spPr>
      </p:pic>
      <p:sp>
        <p:nvSpPr>
          <p:cNvPr id="3379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501C55-46B9-4C15-A371-7625B4B7115D}" type="slidenum">
              <a:rPr lang="ru-RU" smtClean="0">
                <a:latin typeface="Arial" pitchFamily="34" charset="0"/>
              </a:rPr>
              <a:pPr>
                <a:defRPr/>
              </a:pPr>
              <a:t>16</a:t>
            </a:fld>
            <a:endParaRPr lang="ru-RU" smtClean="0">
              <a:latin typeface="Arial" pitchFamily="34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928670"/>
            <a:ext cx="5029200" cy="5672155"/>
            <a:chOff x="0" y="300"/>
            <a:chExt cx="3168" cy="385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300"/>
              <a:ext cx="3168" cy="3858"/>
              <a:chOff x="6840" y="1980"/>
              <a:chExt cx="3780" cy="2913"/>
            </a:xfrm>
          </p:grpSpPr>
          <p:sp>
            <p:nvSpPr>
              <p:cNvPr id="95270" name="AutoShape 4"/>
              <p:cNvSpPr>
                <a:spLocks noChangeArrowheads="1"/>
              </p:cNvSpPr>
              <p:nvPr/>
            </p:nvSpPr>
            <p:spPr bwMode="auto">
              <a:xfrm>
                <a:off x="6840" y="1980"/>
                <a:ext cx="3780" cy="291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1" name="Line 5"/>
              <p:cNvSpPr>
                <a:spLocks noChangeShapeType="1"/>
              </p:cNvSpPr>
              <p:nvPr/>
            </p:nvSpPr>
            <p:spPr bwMode="auto">
              <a:xfrm>
                <a:off x="8327" y="2600"/>
                <a:ext cx="8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2" name="Line 6"/>
              <p:cNvSpPr>
                <a:spLocks noChangeShapeType="1"/>
              </p:cNvSpPr>
              <p:nvPr/>
            </p:nvSpPr>
            <p:spPr bwMode="auto">
              <a:xfrm>
                <a:off x="8052" y="3034"/>
                <a:ext cx="13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3" name="Line 7"/>
              <p:cNvSpPr>
                <a:spLocks noChangeShapeType="1"/>
              </p:cNvSpPr>
              <p:nvPr/>
            </p:nvSpPr>
            <p:spPr bwMode="auto">
              <a:xfrm>
                <a:off x="7744" y="3514"/>
                <a:ext cx="19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4" name="Line 8"/>
              <p:cNvSpPr>
                <a:spLocks noChangeShapeType="1"/>
              </p:cNvSpPr>
              <p:nvPr/>
            </p:nvSpPr>
            <p:spPr bwMode="auto">
              <a:xfrm>
                <a:off x="7119" y="4459"/>
                <a:ext cx="32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5" name="Line 9"/>
              <p:cNvSpPr>
                <a:spLocks noChangeShapeType="1"/>
              </p:cNvSpPr>
              <p:nvPr/>
            </p:nvSpPr>
            <p:spPr bwMode="auto">
              <a:xfrm>
                <a:off x="7403" y="4025"/>
                <a:ext cx="26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76" y="663"/>
              <a:ext cx="2262" cy="3459"/>
              <a:chOff x="7380" y="2376"/>
              <a:chExt cx="2700" cy="2612"/>
            </a:xfrm>
          </p:grpSpPr>
          <p:sp>
            <p:nvSpPr>
              <p:cNvPr id="163851" name="Text Box 11"/>
              <p:cNvSpPr txBox="1">
                <a:spLocks noChangeArrowheads="1"/>
              </p:cNvSpPr>
              <p:nvPr/>
            </p:nvSpPr>
            <p:spPr bwMode="auto">
              <a:xfrm>
                <a:off x="8100" y="2376"/>
                <a:ext cx="12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Оценка</a:t>
                </a:r>
                <a:endPara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7380" y="2788"/>
                <a:ext cx="2700" cy="2200"/>
                <a:chOff x="7380" y="2788"/>
                <a:chExt cx="2700" cy="2200"/>
              </a:xfrm>
            </p:grpSpPr>
            <p:sp>
              <p:nvSpPr>
                <p:cNvPr id="3381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920" y="2788"/>
                  <a:ext cx="1621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2000" b="1" dirty="0" err="1">
                      <a:solidFill>
                        <a:schemeClr val="bg2">
                          <a:lumMod val="10000"/>
                        </a:schemeClr>
                      </a:solidFill>
                    </a:rPr>
                    <a:t>Исследо-вательский</a:t>
                  </a:r>
                  <a:endParaRPr lang="en-US" sz="20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381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740" y="3264"/>
                  <a:ext cx="1979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2000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Частично-поисковый</a:t>
                  </a:r>
                  <a:endParaRPr lang="en-US" sz="20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381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560" y="3776"/>
                  <a:ext cx="23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2000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Функциональная грамотность</a:t>
                  </a:r>
                  <a:endParaRPr lang="en-US" sz="20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381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380" y="4204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2000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Осознанность</a:t>
                  </a:r>
                  <a:endParaRPr lang="en-US" sz="20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381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380" y="4628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2000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Информированность</a:t>
                  </a:r>
                  <a:endParaRPr lang="en-US" sz="20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163874" name="AutoShape 34"/>
          <p:cNvSpPr>
            <a:spLocks noChangeArrowheads="1"/>
          </p:cNvSpPr>
          <p:nvPr/>
        </p:nvSpPr>
        <p:spPr bwMode="auto">
          <a:xfrm>
            <a:off x="3286116" y="1714488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5" name="AutoShape 35"/>
          <p:cNvSpPr>
            <a:spLocks noChangeArrowheads="1"/>
          </p:cNvSpPr>
          <p:nvPr/>
        </p:nvSpPr>
        <p:spPr bwMode="auto">
          <a:xfrm>
            <a:off x="3357554" y="2500306"/>
            <a:ext cx="1219200" cy="152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6" name="AutoShape 36"/>
          <p:cNvSpPr>
            <a:spLocks noChangeArrowheads="1"/>
          </p:cNvSpPr>
          <p:nvPr/>
        </p:nvSpPr>
        <p:spPr bwMode="auto">
          <a:xfrm>
            <a:off x="3643306" y="3500438"/>
            <a:ext cx="1143000" cy="1524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7" name="AutoShape 37"/>
          <p:cNvSpPr>
            <a:spLocks noChangeArrowheads="1"/>
          </p:cNvSpPr>
          <p:nvPr/>
        </p:nvSpPr>
        <p:spPr bwMode="auto">
          <a:xfrm>
            <a:off x="3635375" y="4437063"/>
            <a:ext cx="1081088" cy="144462"/>
          </a:xfrm>
          <a:prstGeom prst="rightArrow">
            <a:avLst>
              <a:gd name="adj1" fmla="val 50000"/>
              <a:gd name="adj2" fmla="val 187089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8" name="AutoShape 38"/>
          <p:cNvSpPr>
            <a:spLocks noChangeArrowheads="1"/>
          </p:cNvSpPr>
          <p:nvPr/>
        </p:nvSpPr>
        <p:spPr bwMode="auto">
          <a:xfrm>
            <a:off x="3924300" y="5157788"/>
            <a:ext cx="863600" cy="144462"/>
          </a:xfrm>
          <a:prstGeom prst="rightArrow">
            <a:avLst>
              <a:gd name="adj1" fmla="val 50000"/>
              <a:gd name="adj2" fmla="val 14945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9" name="AutoShape 39"/>
          <p:cNvSpPr>
            <a:spLocks noChangeArrowheads="1"/>
          </p:cNvSpPr>
          <p:nvPr/>
        </p:nvSpPr>
        <p:spPr bwMode="auto">
          <a:xfrm>
            <a:off x="4067175" y="5949950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59" name="Text Box 40"/>
          <p:cNvSpPr txBox="1">
            <a:spLocks noChangeArrowheads="1"/>
          </p:cNvSpPr>
          <p:nvPr/>
        </p:nvSpPr>
        <p:spPr bwMode="auto">
          <a:xfrm>
            <a:off x="5334000" y="0"/>
            <a:ext cx="3581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2000" b="1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571472" y="4643446"/>
            <a:ext cx="4357687" cy="1384995"/>
          </a:xfrm>
          <a:prstGeom prst="homePlate">
            <a:avLst>
              <a:gd name="adj" fmla="val 41726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Репродуктивный уровень: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50-70%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571472" y="3000372"/>
            <a:ext cx="4357687" cy="1015663"/>
          </a:xfrm>
          <a:prstGeom prst="homePlate">
            <a:avLst>
              <a:gd name="adj" fmla="val 41726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Продуктивный уровень: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20-30%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571472" y="1071546"/>
            <a:ext cx="4357687" cy="1754326"/>
          </a:xfrm>
          <a:prstGeom prst="homePlate">
            <a:avLst>
              <a:gd name="adj" fmla="val 41726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Творческий (</a:t>
            </a:r>
            <a:r>
              <a:rPr lang="ru-RU" sz="2400" b="1" dirty="0" err="1" smtClean="0">
                <a:solidFill>
                  <a:srgbClr val="FFFF00"/>
                </a:solidFill>
              </a:rPr>
              <a:t>компетентностный</a:t>
            </a:r>
            <a:r>
              <a:rPr lang="ru-RU" sz="2400" b="1" dirty="0" smtClean="0">
                <a:solidFill>
                  <a:srgbClr val="FFFF00"/>
                </a:solidFill>
              </a:rPr>
              <a:t>) уровень: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10-20%</a:t>
            </a:r>
            <a:endParaRPr lang="ru-RU" sz="2400" dirty="0">
              <a:solidFill>
                <a:srgbClr val="FFFF00"/>
              </a:solidFill>
            </a:endParaRPr>
          </a:p>
        </p:txBody>
      </p: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428596" y="214290"/>
            <a:ext cx="8207375" cy="865188"/>
            <a:chOff x="317" y="1253"/>
            <a:chExt cx="5330" cy="589"/>
          </a:xfrm>
        </p:grpSpPr>
        <p:sp useBgFill="1">
          <p:nvSpPr>
            <p:cNvPr id="33" name="AutoShape 6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3200" b="1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 smtClean="0">
                  <a:solidFill>
                    <a:srgbClr val="FFFF00"/>
                  </a:solidFill>
                </a:rPr>
                <a:t>Уровни заданий</a:t>
              </a:r>
              <a:endParaRPr lang="ru-RU" sz="32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6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6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4" grpId="0" animBg="1"/>
      <p:bldP spid="163875" grpId="0" animBg="1"/>
      <p:bldP spid="163876" grpId="0" animBg="1"/>
      <p:bldP spid="163877" grpId="0" animBg="1"/>
      <p:bldP spid="163878" grpId="0" animBg="1"/>
      <p:bldP spid="163879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92" name="Group 52"/>
          <p:cNvGraphicFramePr>
            <a:graphicFrameLocks noGrp="1"/>
          </p:cNvGraphicFramePr>
          <p:nvPr>
            <p:ph sz="half" idx="1"/>
          </p:nvPr>
        </p:nvGraphicFramePr>
        <p:xfrm>
          <a:off x="6000760" y="1357298"/>
          <a:ext cx="2967030" cy="4643470"/>
        </p:xfrm>
        <a:graphic>
          <a:graphicData uri="http://schemas.openxmlformats.org/drawingml/2006/table">
            <a:tbl>
              <a:tblPr/>
              <a:tblGrid>
                <a:gridCol w="2967030"/>
              </a:tblGrid>
              <a:tr h="1038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 работе 10 заданий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8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1 - 2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75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2 - 3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0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5 - 7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79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501C55-46B9-4C15-A371-7625B4B7115D}" type="slidenum">
              <a:rPr lang="ru-RU" smtClean="0">
                <a:latin typeface="Arial" pitchFamily="34" charset="0"/>
              </a:rPr>
              <a:pPr>
                <a:defRPr/>
              </a:pPr>
              <a:t>17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95259" name="Text Box 40"/>
          <p:cNvSpPr txBox="1">
            <a:spLocks noChangeArrowheads="1"/>
          </p:cNvSpPr>
          <p:nvPr/>
        </p:nvSpPr>
        <p:spPr bwMode="auto">
          <a:xfrm>
            <a:off x="5334000" y="0"/>
            <a:ext cx="3581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2000" b="1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571472" y="5000636"/>
            <a:ext cx="5072098" cy="1015663"/>
          </a:xfrm>
          <a:prstGeom prst="homePlate">
            <a:avLst>
              <a:gd name="adj" fmla="val 86741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Репродуктивный уровень: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50-70%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571472" y="3429000"/>
            <a:ext cx="5143536" cy="1015663"/>
          </a:xfrm>
          <a:prstGeom prst="homePlate">
            <a:avLst>
              <a:gd name="adj" fmla="val 104990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Продуктивный уровень: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20-30%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571472" y="1428736"/>
            <a:ext cx="5000660" cy="1754326"/>
          </a:xfrm>
          <a:prstGeom prst="homePlate">
            <a:avLst>
              <a:gd name="adj" fmla="val 83283"/>
            </a:avLst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81320" dir="7719588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Творческий (</a:t>
            </a:r>
            <a:r>
              <a:rPr lang="ru-RU" sz="2400" b="1" dirty="0" err="1" smtClean="0">
                <a:solidFill>
                  <a:srgbClr val="FFFF00"/>
                </a:solidFill>
              </a:rPr>
              <a:t>компетентностный</a:t>
            </a:r>
            <a:r>
              <a:rPr lang="ru-RU" sz="2400" b="1" dirty="0" smtClean="0">
                <a:solidFill>
                  <a:srgbClr val="FFFF00"/>
                </a:solidFill>
              </a:rPr>
              <a:t>) уровень:</a:t>
            </a:r>
          </a:p>
          <a:p>
            <a:pPr algn="l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20-30%</a:t>
            </a:r>
            <a:endParaRPr lang="ru-RU" sz="2400" dirty="0">
              <a:solidFill>
                <a:srgbClr val="FFFF00"/>
              </a:solidFill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428596" y="214290"/>
            <a:ext cx="8207375" cy="865188"/>
            <a:chOff x="317" y="1253"/>
            <a:chExt cx="5330" cy="589"/>
          </a:xfrm>
        </p:grpSpPr>
        <p:sp useBgFill="1">
          <p:nvSpPr>
            <p:cNvPr id="10" name="AutoShape 6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3200" b="1" dirty="0">
                  <a:solidFill>
                    <a:srgbClr val="FFFF00"/>
                  </a:solidFill>
                </a:rPr>
                <a:t> </a:t>
              </a:r>
              <a:r>
                <a:rPr lang="ru-RU" sz="3200" b="1" dirty="0" smtClean="0">
                  <a:solidFill>
                    <a:srgbClr val="FFFF00"/>
                  </a:solidFill>
                </a:rPr>
                <a:t>Уровни заданий</a:t>
              </a:r>
              <a:endParaRPr lang="ru-RU" sz="32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9001156" cy="5357850"/>
          </a:xfrm>
        </p:spPr>
        <p:txBody>
          <a:bodyPr/>
          <a:lstStyle/>
          <a:p>
            <a:r>
              <a:rPr lang="ru-RU" b="1" i="1" dirty="0" smtClean="0"/>
              <a:t> </a:t>
            </a:r>
            <a:r>
              <a:rPr lang="ru-RU" sz="2000" b="1" i="1" dirty="0" smtClean="0"/>
              <a:t>Система маркировки текста ИНСЕРТ (I.N.S.E.R.T.) </a:t>
            </a:r>
            <a:endParaRPr lang="ru-RU" sz="2000" dirty="0" smtClean="0"/>
          </a:p>
          <a:p>
            <a:r>
              <a:rPr lang="ru-RU" sz="2000" dirty="0" smtClean="0"/>
              <a:t>Прием позволяет удерживать внимание на протяжении всего чтения; дает возможность </a:t>
            </a:r>
            <a:r>
              <a:rPr lang="ru-RU" sz="2000" dirty="0" smtClean="0"/>
              <a:t>классифицировать </a:t>
            </a:r>
            <a:r>
              <a:rPr lang="ru-RU" sz="2000" dirty="0" smtClean="0"/>
              <a:t>информацию в зависимости от собственного опыта и знаний; позволяет преподавателю </a:t>
            </a:r>
            <a:r>
              <a:rPr lang="ru-RU" sz="2000" dirty="0" smtClean="0"/>
              <a:t>отслеживать </a:t>
            </a:r>
            <a:r>
              <a:rPr lang="ru-RU" sz="2000" dirty="0" smtClean="0"/>
              <a:t>процесс чтения (по значкам), является подготовкой к составлению маркировочной таблицы. </a:t>
            </a:r>
          </a:p>
          <a:p>
            <a:r>
              <a:rPr lang="ru-RU" sz="2000" dirty="0" smtClean="0"/>
              <a:t>Учащимся </a:t>
            </a:r>
            <a:r>
              <a:rPr lang="ru-RU" sz="2000" dirty="0" smtClean="0"/>
              <a:t>предлагается система маркировки текста, чтобы подразделить заключенную в нем информацию следующим образом:</a:t>
            </a:r>
          </a:p>
          <a:p>
            <a:r>
              <a:rPr lang="ru-RU" sz="2000" dirty="0" smtClean="0"/>
              <a:t>V      Галочкой (V) помечается то, что им уже известно.</a:t>
            </a:r>
          </a:p>
          <a:p>
            <a:r>
              <a:rPr lang="ru-RU" sz="2000" dirty="0" smtClean="0"/>
              <a:t>—     Знаком минус (-) помечается то, что противоречит их представлениям. </a:t>
            </a:r>
          </a:p>
          <a:p>
            <a:r>
              <a:rPr lang="ru-RU" sz="2000" dirty="0" smtClean="0"/>
              <a:t>+       Знаком плюс (+) помечается то, что является для них интересным и неожиданным.</a:t>
            </a:r>
          </a:p>
          <a:p>
            <a:r>
              <a:rPr lang="ru-RU" sz="2000" dirty="0" smtClean="0"/>
              <a:t>?       Вопросительный знак (?) ставится, если они у них возникло желание узнать о чем-то подробнее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9C893-014A-4729-AA08-0F9AA95D9E4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28596" y="285728"/>
            <a:ext cx="8207375" cy="936625"/>
            <a:chOff x="317" y="1253"/>
            <a:chExt cx="5330" cy="589"/>
          </a:xfrm>
        </p:grpSpPr>
        <p:sp useBgFill="1">
          <p:nvSpPr>
            <p:cNvPr id="7" name="AutoShape 3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3200" b="1" dirty="0" smtClean="0">
                  <a:solidFill>
                    <a:srgbClr val="FFFF00"/>
                  </a:solidFill>
                </a:rPr>
                <a:t>Работа с информацией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000"/>
                            </p:stCondLst>
                            <p:childTnLst>
                              <p:par>
                                <p:cTn id="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404813"/>
            <a:ext cx="8207375" cy="936625"/>
            <a:chOff x="317" y="1253"/>
            <a:chExt cx="5330" cy="589"/>
          </a:xfrm>
        </p:grpSpPr>
        <p:sp useBgFill="1">
          <p:nvSpPr>
            <p:cNvPr id="79878" name="AutoShape 3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9879" name="AutoShape 4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3200" b="1" dirty="0">
                  <a:solidFill>
                    <a:srgbClr val="FFFF00"/>
                  </a:solidFill>
                </a:rPr>
                <a:t>бланк для выполнения задания</a:t>
              </a:r>
              <a:r>
                <a:rPr lang="ru-RU" dirty="0">
                  <a:solidFill>
                    <a:srgbClr val="FFFF00"/>
                  </a:solidFill>
                </a:rPr>
                <a:t> </a:t>
              </a:r>
            </a:p>
          </p:txBody>
        </p:sp>
      </p:grp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428596" y="1357298"/>
            <a:ext cx="8424863" cy="16319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 i="1">
                <a:solidFill>
                  <a:schemeClr val="bg1"/>
                </a:solidFill>
              </a:rPr>
              <a:t>Бланк  задает структуру предъявления учащимся результата своей деятельности по выполнению задания. Поэтому он может входить только в состав задания со структурированным или частично структурированным ответом. </a:t>
            </a: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428596" y="3071810"/>
            <a:ext cx="8496300" cy="10156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 i="1" dirty="0">
                <a:solidFill>
                  <a:schemeClr val="bg1"/>
                </a:solidFill>
              </a:rPr>
              <a:t>Бланк является обязательной частью такого задания, выполняя которое учащийся должен продемонстрировать деятельность по структурированию информации </a:t>
            </a:r>
            <a:r>
              <a:rPr lang="ru-RU" sz="2000" b="1" i="1" dirty="0" smtClean="0">
                <a:solidFill>
                  <a:schemeClr val="bg1"/>
                </a:solidFill>
              </a:rPr>
              <a:t>.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468313" y="4143380"/>
            <a:ext cx="8496300" cy="25542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 i="1">
                <a:solidFill>
                  <a:schemeClr val="bg1"/>
                </a:solidFill>
              </a:rPr>
              <a:t>В заданиях, предназначенных для работы над другими аспектами ключевых компетентностей, он призван облегчить деятельность учащегося, задать последовательность действий, напомнить о количестве требуемых в задачной формулировке аргументов, признаков, критериев и т.п. Поэтому обычно бланк для выполнения задания располагают после задачной формулировки и перед источниками информации.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  <p:bldP spid="80900" grpId="0" animBg="1"/>
      <p:bldP spid="809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КОЗ и КОТ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DBE06-BA10-4882-BFA3-B65AEF8EC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3850" y="1341442"/>
            <a:ext cx="8391554" cy="461963"/>
            <a:chOff x="144" y="2352"/>
            <a:chExt cx="5472" cy="291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2062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Является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29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 dirty="0" err="1" smtClean="0">
                  <a:solidFill>
                    <a:schemeClr val="bg1"/>
                  </a:solidFill>
                  <a:latin typeface="Arial" charset="0"/>
                </a:rPr>
                <a:t>деятельностным</a:t>
              </a:r>
              <a:endParaRPr lang="ru-RU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285720" y="2071678"/>
            <a:ext cx="8391554" cy="461963"/>
            <a:chOff x="144" y="2352"/>
            <a:chExt cx="5472" cy="291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2062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Моделирует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29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жизненную ситуацию</a:t>
              </a:r>
              <a:endParaRPr lang="ru-RU" sz="2400" dirty="0">
                <a:solidFill>
                  <a:schemeClr val="bg1">
                    <a:lumMod val="95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285720" y="2786058"/>
            <a:ext cx="8391554" cy="2308227"/>
            <a:chOff x="144" y="2352"/>
            <a:chExt cx="5472" cy="1454"/>
          </a:xfrm>
        </p:grpSpPr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2062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Имеет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4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Структуру:</a:t>
              </a:r>
            </a:p>
            <a:p>
              <a:pPr marL="457200" indent="-457200" algn="l">
                <a:buAutoNum type="arabicPeriod"/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Стимул</a:t>
              </a:r>
            </a:p>
            <a:p>
              <a:pPr marL="457200" indent="-457200" algn="l">
                <a:buAutoNum type="arabicPeriod"/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Задачная формулировка</a:t>
              </a:r>
            </a:p>
            <a:p>
              <a:pPr marL="457200" indent="-457200" algn="l">
                <a:buAutoNum type="arabicPeriod"/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Источник информации</a:t>
              </a:r>
            </a:p>
            <a:p>
              <a:pPr marL="457200" indent="-457200" algn="l">
                <a:buAutoNum type="arabicPeriod"/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Инструмент проверки (КОТ)</a:t>
              </a:r>
            </a:p>
            <a:p>
              <a:pPr marL="457200" indent="-457200" algn="l">
                <a:buAutoNum type="arabicPeriod"/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Бланк</a:t>
              </a:r>
              <a:endParaRPr lang="ru-RU" sz="2400" dirty="0">
                <a:solidFill>
                  <a:schemeClr val="bg1">
                    <a:lumMod val="95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52412" y="5286388"/>
            <a:ext cx="8391554" cy="461963"/>
            <a:chOff x="144" y="2352"/>
            <a:chExt cx="5472" cy="291"/>
          </a:xfrm>
        </p:grpSpPr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2062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Строится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29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На актуальном материале</a:t>
              </a:r>
              <a:endParaRPr lang="ru-RU" sz="2400" dirty="0">
                <a:solidFill>
                  <a:schemeClr val="bg1">
                    <a:lumMod val="95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19" name="Group 6"/>
          <p:cNvGrpSpPr>
            <a:grpSpLocks/>
          </p:cNvGrpSpPr>
          <p:nvPr/>
        </p:nvGrpSpPr>
        <p:grpSpPr bwMode="auto">
          <a:xfrm>
            <a:off x="252412" y="5929330"/>
            <a:ext cx="8391554" cy="830263"/>
            <a:chOff x="144" y="2352"/>
            <a:chExt cx="5472" cy="523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2062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Требует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52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Использования </a:t>
              </a:r>
              <a:r>
                <a:rPr lang="ru-RU" sz="2400" dirty="0" err="1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метапредметных</a:t>
              </a:r>
              <a:r>
                <a:rPr lang="ru-RU" sz="2400" dirty="0" smtClean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умений</a:t>
              </a:r>
              <a:endParaRPr lang="ru-RU" sz="2400" dirty="0">
                <a:solidFill>
                  <a:schemeClr val="bg1">
                    <a:lumMod val="95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285750" y="1357313"/>
            <a:ext cx="47529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2800" b="1" i="1"/>
              <a:t>Модельный ответ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2800" b="1" i="1"/>
              <a:t>Аналитическая шкала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214313" y="2500313"/>
            <a:ext cx="864076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5000"/>
              </a:spcBef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Модельный ответ включат в себя:</a:t>
            </a:r>
          </a:p>
          <a:p>
            <a:pPr algn="l">
              <a:spcBef>
                <a:spcPct val="15000"/>
              </a:spcBef>
              <a:buFontTx/>
              <a:buChar char="•"/>
              <a:defRPr/>
            </a:pPr>
            <a:r>
              <a:rPr lang="ru-RU" sz="2400" b="1" dirty="0"/>
              <a:t> пример формулировки правильного ответа,</a:t>
            </a:r>
          </a:p>
          <a:p>
            <a:pPr algn="l">
              <a:spcBef>
                <a:spcPct val="15000"/>
              </a:spcBef>
              <a:buFontTx/>
              <a:buChar char="•"/>
              <a:defRPr/>
            </a:pPr>
            <a:r>
              <a:rPr lang="en-US" sz="2400" b="1" dirty="0"/>
              <a:t> [</a:t>
            </a:r>
            <a:r>
              <a:rPr lang="ru-RU" sz="2400" b="1" dirty="0"/>
              <a:t>другие формулировки правильного ответа</a:t>
            </a:r>
            <a:r>
              <a:rPr lang="en-US" sz="2400" b="1" dirty="0"/>
              <a:t>]</a:t>
            </a:r>
            <a:r>
              <a:rPr lang="ru-RU" sz="2400" b="1" dirty="0"/>
              <a:t>,</a:t>
            </a:r>
          </a:p>
          <a:p>
            <a:pPr algn="l">
              <a:spcBef>
                <a:spcPct val="15000"/>
              </a:spcBef>
              <a:buFontTx/>
              <a:buChar char="•"/>
              <a:defRPr/>
            </a:pPr>
            <a:r>
              <a:rPr lang="en-US" sz="2400" b="1" dirty="0"/>
              <a:t> [</a:t>
            </a:r>
            <a:r>
              <a:rPr lang="ru-RU" sz="2400" b="1" dirty="0"/>
              <a:t>примеры ответов, которые частично верны</a:t>
            </a:r>
            <a:r>
              <a:rPr lang="en-US" sz="2400" b="1" dirty="0"/>
              <a:t>]</a:t>
            </a:r>
            <a:r>
              <a:rPr lang="ru-RU" sz="2400" b="1" dirty="0"/>
              <a:t>,</a:t>
            </a:r>
          </a:p>
          <a:p>
            <a:pPr algn="l">
              <a:spcBef>
                <a:spcPct val="15000"/>
              </a:spcBef>
              <a:defRPr/>
            </a:pPr>
            <a:endParaRPr lang="ru-RU" b="1" dirty="0">
              <a:solidFill>
                <a:srgbClr val="99FFCC"/>
              </a:solidFill>
            </a:endParaRPr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285750" y="4143375"/>
            <a:ext cx="835818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Внимание! </a:t>
            </a:r>
          </a:p>
          <a:p>
            <a:pPr algn="l"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Каждое действие ученика должно найти отражение в оценке.</a:t>
            </a:r>
          </a:p>
          <a:p>
            <a:pPr algn="l"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Повторяющиеся действия могут быть положительно оценены как при полном, так и при неполном выполнении</a:t>
            </a:r>
          </a:p>
        </p:txBody>
      </p:sp>
      <p:sp>
        <p:nvSpPr>
          <p:cNvPr id="449542" name="Text Box 6"/>
          <p:cNvSpPr txBox="1">
            <a:spLocks noChangeArrowheads="1"/>
          </p:cNvSpPr>
          <p:nvPr/>
        </p:nvSpPr>
        <p:spPr bwMode="auto">
          <a:xfrm>
            <a:off x="4643438" y="1357313"/>
            <a:ext cx="4500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перечень вероятных верных и частично верных ответов для задания открытого типа с заданной структурой ответа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404813"/>
            <a:ext cx="8207375" cy="936625"/>
            <a:chOff x="317" y="1253"/>
            <a:chExt cx="5330" cy="589"/>
          </a:xfrm>
        </p:grpSpPr>
        <p:sp useBgFill="1">
          <p:nvSpPr>
            <p:cNvPr id="80903" name="AutoShape 3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FF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ru-RU" sz="4400" b="1">
                  <a:solidFill>
                    <a:srgbClr val="9933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80904" name="AutoShape 4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3200" b="1" dirty="0">
                  <a:solidFill>
                    <a:srgbClr val="FFFF00"/>
                  </a:solidFill>
                </a:rPr>
                <a:t>Инструмент проверки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3000"/>
                                        <p:tgtEl>
                                          <p:spTgt spid="4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/>
      <p:bldP spid="449540" grpId="0"/>
      <p:bldP spid="4495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4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0" y="0"/>
            <a:ext cx="928688" cy="977900"/>
          </a:xfrm>
          <a:noFill/>
        </p:spPr>
      </p:pic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4000" smtClean="0">
                <a:solidFill>
                  <a:srgbClr val="FFFF00"/>
                </a:solidFill>
              </a:rPr>
              <a:t>УРОВНИ ТЕКСТА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628775"/>
            <a:ext cx="8763000" cy="3095625"/>
            <a:chOff x="144" y="2306"/>
            <a:chExt cx="5472" cy="1950"/>
          </a:xfrm>
        </p:grpSpPr>
        <p:sp useBgFill="1">
          <p:nvSpPr>
            <p:cNvPr id="198660" name="AutoShape 4"/>
            <p:cNvSpPr>
              <a:spLocks noChangeArrowheads="1"/>
            </p:cNvSpPr>
            <p:nvPr/>
          </p:nvSpPr>
          <p:spPr bwMode="auto">
            <a:xfrm>
              <a:off x="144" y="2306"/>
              <a:ext cx="2062" cy="775"/>
            </a:xfrm>
            <a:prstGeom prst="homePlate">
              <a:avLst>
                <a:gd name="adj" fmla="val 60973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3200" b="1" dirty="0">
                  <a:solidFill>
                    <a:srgbClr val="FFFF66"/>
                  </a:solidFill>
                  <a:latin typeface="Arial" charset="0"/>
                </a:rPr>
                <a:t> </a:t>
              </a:r>
              <a:r>
                <a:rPr lang="ru-RU" sz="3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1 уровень</a:t>
              </a:r>
            </a:p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i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3-5 классы</a:t>
              </a:r>
              <a:endParaRPr lang="ru-RU" sz="28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98661" name="Text Box 5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904"/>
            </a:xfrm>
            <a:prstGeom prst="rect">
              <a:avLst/>
            </a:prstGeom>
            <a:gradFill rotWithShape="0">
              <a:gsLst>
                <a:gs pos="0">
                  <a:srgbClr val="FFFF66">
                    <a:gamma/>
                    <a:tint val="0"/>
                    <a:invGamma/>
                  </a:srgbClr>
                </a:gs>
                <a:gs pos="50000">
                  <a:srgbClr val="FFFF66"/>
                </a:gs>
                <a:gs pos="100000">
                  <a:srgbClr val="FFFF66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b="1">
                  <a:latin typeface="Arial" charset="0"/>
                </a:rPr>
                <a:t>  </a:t>
              </a:r>
              <a:r>
                <a:rPr lang="ru-RU" sz="2400" b="1">
                  <a:solidFill>
                    <a:srgbClr val="00002C"/>
                  </a:solidFill>
                  <a:latin typeface="Arial" charset="0"/>
                </a:rPr>
                <a:t>Один источник, простой, содержащий информацию, касающуюся только заданной темы.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400" b="1">
                  <a:solidFill>
                    <a:srgbClr val="00002C"/>
                  </a:solidFill>
                  <a:latin typeface="Arial" charset="0"/>
                </a:rPr>
                <a:t>  Два источника, простых, содержащих прямую избыточную информацию по теме (двум темам).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" y="5084763"/>
            <a:ext cx="8763000" cy="1393825"/>
            <a:chOff x="144" y="2306"/>
            <a:chExt cx="5472" cy="878"/>
          </a:xfrm>
        </p:grpSpPr>
        <p:sp useBgFill="1">
          <p:nvSpPr>
            <p:cNvPr id="198667" name="AutoShape 11"/>
            <p:cNvSpPr>
              <a:spLocks noChangeArrowheads="1"/>
            </p:cNvSpPr>
            <p:nvPr/>
          </p:nvSpPr>
          <p:spPr bwMode="auto">
            <a:xfrm>
              <a:off x="144" y="2306"/>
              <a:ext cx="2062" cy="602"/>
            </a:xfrm>
            <a:prstGeom prst="homePlate">
              <a:avLst>
                <a:gd name="adj" fmla="val 78495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Деятельность ученика</a:t>
              </a:r>
              <a:endParaRPr lang="ru-RU" sz="28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98668" name="Text Box 12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832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62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000" b="1">
                  <a:latin typeface="Arial" charset="0"/>
                </a:rPr>
                <a:t>  </a:t>
              </a:r>
              <a:r>
                <a:rPr lang="ru-RU" sz="2000" b="1">
                  <a:solidFill>
                    <a:srgbClr val="FFFF66"/>
                  </a:solidFill>
                  <a:latin typeface="Arial" charset="0"/>
                </a:rPr>
                <a:t>Ученик излагает информацию, касающуюся вопроса задания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000" b="1">
                  <a:solidFill>
                    <a:srgbClr val="FFFF66"/>
                  </a:solidFill>
                  <a:latin typeface="Arial" charset="0"/>
                </a:rPr>
                <a:t>Ученик воспроизводит информацию в соответствии с заданием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19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250825" y="260350"/>
            <a:ext cx="752475" cy="792163"/>
          </a:xfrm>
          <a:noFill/>
        </p:spPr>
      </p:pic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4000" smtClean="0">
                <a:solidFill>
                  <a:srgbClr val="FFFF00"/>
                </a:solidFill>
              </a:rPr>
              <a:t>УРОВНИ ТЕКСТА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1196975"/>
            <a:ext cx="8763000" cy="2854325"/>
            <a:chOff x="144" y="2306"/>
            <a:chExt cx="5472" cy="1798"/>
          </a:xfrm>
        </p:grpSpPr>
        <p:sp useBgFill="1">
          <p:nvSpPr>
            <p:cNvPr id="61453" name="AutoShape 13"/>
            <p:cNvSpPr>
              <a:spLocks noChangeArrowheads="1"/>
            </p:cNvSpPr>
            <p:nvPr/>
          </p:nvSpPr>
          <p:spPr bwMode="auto">
            <a:xfrm>
              <a:off x="144" y="2306"/>
              <a:ext cx="2062" cy="775"/>
            </a:xfrm>
            <a:prstGeom prst="homePlate">
              <a:avLst>
                <a:gd name="adj" fmla="val 60973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3200" b="1" dirty="0">
                  <a:solidFill>
                    <a:srgbClr val="FDDFF9"/>
                  </a:solidFill>
                  <a:latin typeface="Arial" charset="0"/>
                </a:rPr>
                <a:t> </a:t>
              </a:r>
              <a:r>
                <a:rPr lang="ru-RU" sz="3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2 уровень</a:t>
              </a:r>
            </a:p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i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6-7 классы</a:t>
              </a:r>
              <a:endParaRPr lang="ru-RU" sz="28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752"/>
            </a:xfrm>
            <a:prstGeom prst="rect">
              <a:avLst/>
            </a:prstGeom>
            <a:gradFill rotWithShape="0">
              <a:gsLst>
                <a:gs pos="0">
                  <a:srgbClr val="FFFF66">
                    <a:gamma/>
                    <a:tint val="0"/>
                    <a:invGamma/>
                  </a:srgbClr>
                </a:gs>
                <a:gs pos="50000">
                  <a:srgbClr val="FFFF66"/>
                </a:gs>
                <a:gs pos="100000">
                  <a:srgbClr val="FFFF66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200" b="1">
                  <a:latin typeface="Arial" charset="0"/>
                </a:rPr>
                <a:t>   </a:t>
              </a:r>
              <a:r>
                <a:rPr lang="ru-RU" sz="2200" b="1">
                  <a:solidFill>
                    <a:srgbClr val="00002C"/>
                  </a:solidFill>
                  <a:latin typeface="Arial" charset="0"/>
                </a:rPr>
                <a:t>Один источник, сложный, содержащий прямую информацию по теме (двум темам).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200" b="1">
                  <a:solidFill>
                    <a:srgbClr val="00002C"/>
                  </a:solidFill>
                  <a:latin typeface="Arial" charset="0"/>
                </a:rPr>
                <a:t> Два источника, сложных, содержащих прямую информацию по двум темам, при этом одна информация  конкретизирует другую.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000" y="4221163"/>
            <a:ext cx="8763000" cy="2519362"/>
            <a:chOff x="144" y="2306"/>
            <a:chExt cx="5472" cy="1587"/>
          </a:xfrm>
        </p:grpSpPr>
        <p:sp useBgFill="1">
          <p:nvSpPr>
            <p:cNvPr id="61456" name="AutoShape 16"/>
            <p:cNvSpPr>
              <a:spLocks noChangeArrowheads="1"/>
            </p:cNvSpPr>
            <p:nvPr/>
          </p:nvSpPr>
          <p:spPr bwMode="auto">
            <a:xfrm>
              <a:off x="144" y="2306"/>
              <a:ext cx="2062" cy="602"/>
            </a:xfrm>
            <a:prstGeom prst="homePlate">
              <a:avLst>
                <a:gd name="adj" fmla="val 78495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tx1">
                      <a:lumMod val="50000"/>
                    </a:schemeClr>
                  </a:solidFill>
                  <a:latin typeface="Arial" charset="0"/>
                </a:rPr>
                <a:t>Деятельность ученика</a:t>
              </a:r>
              <a:endParaRPr lang="ru-RU" sz="2800" b="1" dirty="0">
                <a:solidFill>
                  <a:schemeClr val="tx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61457" name="Text Box 17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541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62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2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  Ученик воспроизводит инфор­мацию и предпринимает попытку объяснения порядка следования оснований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2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Ученик воспроизводит информацию и обосновывает предложенные им основания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4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0" y="0"/>
            <a:ext cx="752475" cy="792163"/>
          </a:xfrm>
          <a:noFill/>
        </p:spPr>
      </p:pic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1127125"/>
          </a:xfrm>
        </p:spPr>
        <p:txBody>
          <a:bodyPr/>
          <a:lstStyle/>
          <a:p>
            <a:pPr algn="r" eaLnBrk="1" hangingPunct="1"/>
            <a:r>
              <a:rPr lang="ru-RU" sz="4000" smtClean="0">
                <a:solidFill>
                  <a:srgbClr val="FFFF00"/>
                </a:solidFill>
              </a:rPr>
              <a:t>УРОВНИ ТЕКСТА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052513"/>
            <a:ext cx="8763000" cy="3252787"/>
            <a:chOff x="144" y="2306"/>
            <a:chExt cx="5472" cy="2049"/>
          </a:xfrm>
        </p:grpSpPr>
        <p:sp useBgFill="1">
          <p:nvSpPr>
            <p:cNvPr id="92164" name="AutoShape 4"/>
            <p:cNvSpPr>
              <a:spLocks noChangeArrowheads="1"/>
            </p:cNvSpPr>
            <p:nvPr/>
          </p:nvSpPr>
          <p:spPr bwMode="auto">
            <a:xfrm>
              <a:off x="144" y="2306"/>
              <a:ext cx="2062" cy="775"/>
            </a:xfrm>
            <a:prstGeom prst="homePlate">
              <a:avLst>
                <a:gd name="adj" fmla="val 60973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3200" b="1" dirty="0">
                  <a:solidFill>
                    <a:srgbClr val="FDDFF9"/>
                  </a:solidFill>
                  <a:latin typeface="Arial" charset="0"/>
                </a:rPr>
                <a:t> </a:t>
              </a:r>
              <a:r>
                <a:rPr lang="ru-RU" sz="3200" b="1" dirty="0">
                  <a:solidFill>
                    <a:schemeClr val="accent2">
                      <a:lumMod val="50000"/>
                    </a:schemeClr>
                  </a:solidFill>
                  <a:latin typeface="Arial" charset="0"/>
                </a:rPr>
                <a:t>3 уровень</a:t>
              </a:r>
            </a:p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i="1" dirty="0">
                  <a:solidFill>
                    <a:schemeClr val="accent2">
                      <a:lumMod val="50000"/>
                    </a:schemeClr>
                  </a:solidFill>
                  <a:latin typeface="Arial" charset="0"/>
                </a:rPr>
                <a:t>8-9 классы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2165" name="Text Box 5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2003"/>
            </a:xfrm>
            <a:prstGeom prst="rect">
              <a:avLst/>
            </a:prstGeom>
            <a:gradFill rotWithShape="0">
              <a:gsLst>
                <a:gs pos="0">
                  <a:srgbClr val="FFFF66">
                    <a:gamma/>
                    <a:tint val="0"/>
                    <a:invGamma/>
                  </a:srgbClr>
                </a:gs>
                <a:gs pos="50000">
                  <a:srgbClr val="FFFF66"/>
                </a:gs>
                <a:gs pos="100000">
                  <a:srgbClr val="FFFF66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2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Два и более источников, простых и сложных, содержат прямую и косвенную информацию по двум и более темам, в которых одна информация дополняет другую.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Два и более источников, простых и сложных, содержат прямую и косвенную информацию по двум и более темам, в которых заключена противоречивая информация.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" y="4214813"/>
            <a:ext cx="8763000" cy="2643187"/>
            <a:chOff x="144" y="2306"/>
            <a:chExt cx="5472" cy="1665"/>
          </a:xfrm>
        </p:grpSpPr>
        <p:sp useBgFill="1">
          <p:nvSpPr>
            <p:cNvPr id="92171" name="AutoShape 11"/>
            <p:cNvSpPr>
              <a:spLocks noChangeArrowheads="1"/>
            </p:cNvSpPr>
            <p:nvPr/>
          </p:nvSpPr>
          <p:spPr bwMode="auto">
            <a:xfrm>
              <a:off x="144" y="2306"/>
              <a:ext cx="2062" cy="602"/>
            </a:xfrm>
            <a:prstGeom prst="homePlate">
              <a:avLst>
                <a:gd name="adj" fmla="val 78495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accent2">
                      <a:lumMod val="50000"/>
                    </a:schemeClr>
                  </a:solidFill>
                  <a:latin typeface="Arial" charset="0"/>
                </a:rPr>
                <a:t>Деятельность ученика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92172" name="Text Box 12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619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62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2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  </a:t>
              </a:r>
              <a:r>
                <a:rPr lang="ru-RU" sz="20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Ученик представляет информацию в виде связного текста, где возможно, объясняя логику выбора и ранжирования оснований. </a:t>
              </a:r>
              <a:r>
                <a:rPr lang="en-GB" sz="2000" b="1" dirty="0" err="1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Объем</a:t>
              </a:r>
              <a:r>
                <a:rPr lang="en-GB" sz="20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 </a:t>
              </a:r>
              <a:r>
                <a:rPr lang="en-GB" sz="2000" b="1" dirty="0" err="1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текста</a:t>
              </a:r>
              <a:r>
                <a:rPr lang="en-GB" sz="20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 150-180 </a:t>
              </a:r>
              <a:r>
                <a:rPr lang="en-GB" sz="2000" b="1" dirty="0" err="1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слов</a:t>
              </a:r>
              <a:endPara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</a:endParaRP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20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Ученик представляет информацию в виде связного текста, где возможно, указывая на суть противоречия.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14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0" y="0"/>
            <a:ext cx="752475" cy="792163"/>
          </a:xfrm>
          <a:noFill/>
        </p:spPr>
      </p:pic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4000" smtClean="0">
                <a:solidFill>
                  <a:srgbClr val="FFFF00"/>
                </a:solidFill>
              </a:rPr>
              <a:t>УРОВНИ ТЕКСТА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981075"/>
            <a:ext cx="9144000" cy="2646363"/>
            <a:chOff x="144" y="2306"/>
            <a:chExt cx="5472" cy="1667"/>
          </a:xfrm>
        </p:grpSpPr>
        <p:sp useBgFill="1">
          <p:nvSpPr>
            <p:cNvPr id="199688" name="AutoShape 8"/>
            <p:cNvSpPr>
              <a:spLocks noChangeArrowheads="1"/>
            </p:cNvSpPr>
            <p:nvPr/>
          </p:nvSpPr>
          <p:spPr bwMode="auto">
            <a:xfrm>
              <a:off x="144" y="2306"/>
              <a:ext cx="2062" cy="775"/>
            </a:xfrm>
            <a:prstGeom prst="homePlate">
              <a:avLst>
                <a:gd name="adj" fmla="val 60973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3200" b="1" dirty="0">
                  <a:solidFill>
                    <a:srgbClr val="FFFF66"/>
                  </a:solidFill>
                  <a:latin typeface="Arial" charset="0"/>
                </a:rPr>
                <a:t> </a:t>
              </a:r>
              <a:r>
                <a:rPr lang="ru-RU" sz="3200" b="1" dirty="0">
                  <a:solidFill>
                    <a:schemeClr val="accent2">
                      <a:lumMod val="50000"/>
                    </a:schemeClr>
                  </a:solidFill>
                  <a:latin typeface="Arial" charset="0"/>
                </a:rPr>
                <a:t>4 уровень</a:t>
              </a:r>
            </a:p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i="1" dirty="0">
                  <a:solidFill>
                    <a:schemeClr val="accent2">
                      <a:lumMod val="50000"/>
                    </a:schemeClr>
                  </a:solidFill>
                  <a:latin typeface="Arial" charset="0"/>
                </a:rPr>
                <a:t>10-11 классы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99689" name="Text Box 9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621"/>
            </a:xfrm>
            <a:prstGeom prst="rect">
              <a:avLst/>
            </a:prstGeom>
            <a:gradFill rotWithShape="0">
              <a:gsLst>
                <a:gs pos="0">
                  <a:srgbClr val="FFFF66">
                    <a:gamma/>
                    <a:tint val="0"/>
                    <a:invGamma/>
                  </a:srgbClr>
                </a:gs>
                <a:gs pos="50000">
                  <a:srgbClr val="FFFF66"/>
                </a:gs>
                <a:gs pos="100000">
                  <a:srgbClr val="FFFF66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b="1">
                  <a:latin typeface="Arial" charset="0"/>
                </a:rPr>
                <a:t> </a:t>
              </a:r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Два и более источников, простых и сложных, содержат прямую и косвенную информацию по двум и более темам, при этом одна информация пересекается с другой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 Два и более источников, простых и сложных, содержат прямую и косвенную информацию по двум и более темам, при этом одна информация противопоставлена другой</a:t>
              </a:r>
              <a:endParaRPr lang="ru-RU" sz="2000" b="1">
                <a:solidFill>
                  <a:srgbClr val="00002C"/>
                </a:solidFill>
                <a:latin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3578225"/>
            <a:ext cx="9144000" cy="3279775"/>
            <a:chOff x="144" y="2306"/>
            <a:chExt cx="5472" cy="2066"/>
          </a:xfrm>
        </p:grpSpPr>
        <p:sp useBgFill="1">
          <p:nvSpPr>
            <p:cNvPr id="199691" name="AutoShape 11"/>
            <p:cNvSpPr>
              <a:spLocks noChangeArrowheads="1"/>
            </p:cNvSpPr>
            <p:nvPr/>
          </p:nvSpPr>
          <p:spPr bwMode="auto">
            <a:xfrm>
              <a:off x="144" y="2306"/>
              <a:ext cx="2062" cy="602"/>
            </a:xfrm>
            <a:prstGeom prst="homePlate">
              <a:avLst>
                <a:gd name="adj" fmla="val 78495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accent2">
                      <a:lumMod val="50000"/>
                    </a:schemeClr>
                  </a:solidFill>
                  <a:latin typeface="Arial" charset="0"/>
                </a:rPr>
                <a:t>Деятельность ученика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99692" name="Text Box 12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2020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28627"/>
                    <a:invGamma/>
                    <a:alpha val="73000"/>
                  </a:srgbClr>
                </a:gs>
                <a:gs pos="50000">
                  <a:srgbClr val="000092">
                    <a:alpha val="62000"/>
                  </a:srgbClr>
                </a:gs>
                <a:gs pos="100000">
                  <a:srgbClr val="000092">
                    <a:gamma/>
                    <a:shade val="28627"/>
                    <a:invGamma/>
                    <a:alpha val="73000"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17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Ученик представляет информацию в виде связного текста, содержащую выводы на основе критического анализа разных точек зрения или сопоставления собственного опыта и полученной информации. </a:t>
              </a: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en-GB" sz="1700" b="1" dirty="0" err="1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Объем</a:t>
              </a:r>
              <a:r>
                <a:rPr lang="en-GB" sz="17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</a:t>
              </a:r>
              <a:r>
                <a:rPr lang="en-GB" sz="1700" b="1" dirty="0" err="1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текста</a:t>
              </a:r>
              <a:r>
                <a:rPr lang="en-GB" sz="17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180-200 </a:t>
              </a:r>
              <a:r>
                <a:rPr lang="en-GB" sz="1700" b="1" dirty="0" err="1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слов</a:t>
              </a:r>
              <a:endParaRPr lang="ru-RU" sz="1700" b="1" dirty="0">
                <a:solidFill>
                  <a:schemeClr val="bg1">
                    <a:lumMod val="95000"/>
                  </a:schemeClr>
                </a:solidFill>
                <a:latin typeface="Arial" charset="0"/>
              </a:endParaRPr>
            </a:p>
            <a:p>
              <a:pPr>
                <a:buFontTx/>
                <a:buBlip>
                  <a:blip r:embed="rId3"/>
                </a:buBlip>
                <a:defRPr/>
              </a:pPr>
              <a:r>
                <a:rPr lang="ru-RU" sz="17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Ученик представляет информацию в виде связного текста, содержащую вывод, </a:t>
              </a:r>
              <a:r>
                <a:rPr lang="ru-RU" sz="1700" b="1" dirty="0" err="1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сделан-ный</a:t>
              </a:r>
              <a:r>
                <a:rPr lang="ru-RU" sz="17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на основе информации, подтвержденный собственной аргументацией или данными, полученными в результате обработки информации. 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10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323850" y="333375"/>
            <a:ext cx="752475" cy="792163"/>
          </a:xfrm>
          <a:noFill/>
        </p:spPr>
      </p:pic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04800"/>
            <a:ext cx="8215312" cy="1143000"/>
          </a:xfrm>
        </p:spPr>
        <p:txBody>
          <a:bodyPr/>
          <a:lstStyle/>
          <a:p>
            <a:pPr algn="r" eaLnBrk="1" hangingPunct="1"/>
            <a:r>
              <a:rPr lang="ru-RU" smtClean="0">
                <a:solidFill>
                  <a:srgbClr val="FFFF00"/>
                </a:solidFill>
              </a:rPr>
              <a:t>Сложность задания определяется: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844675"/>
            <a:ext cx="8207375" cy="2881313"/>
            <a:chOff x="317" y="1253"/>
            <a:chExt cx="5330" cy="589"/>
          </a:xfrm>
        </p:grpSpPr>
        <p:sp useBgFill="1">
          <p:nvSpPr>
            <p:cNvPr id="16389" name="AutoShape 5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ru-RU" sz="4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rgbClr val="FFFF66"/>
                  </a:solidFill>
                  <a:latin typeface="Arial" charset="0"/>
                </a:rPr>
                <a:t>Сложность источника</a:t>
              </a:r>
              <a:r>
                <a:rPr lang="ru-RU" sz="2400" dirty="0">
                  <a:solidFill>
                    <a:srgbClr val="FFFF66"/>
                  </a:solidFill>
                  <a:latin typeface="Arial" charset="0"/>
                </a:rPr>
                <a:t>.</a:t>
              </a:r>
              <a:r>
                <a:rPr lang="ru-RU" sz="2000" dirty="0">
                  <a:latin typeface="Arial" charset="0"/>
                </a:rPr>
                <a:t>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Он может быть простым,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то есть содержать информацию одного вида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– только текст, только картинка или только таблица,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а может быть сложным,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содержащим аудиовизуальную (музыка – картина)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или </a:t>
              </a:r>
              <a:r>
                <a:rPr lang="ru-RU" sz="2000" dirty="0" err="1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вербально-графическую</a:t>
              </a: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(текст – рисунок (чертеж) – график - диаграмма)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информацию.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9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142875" y="285750"/>
            <a:ext cx="882650" cy="928688"/>
          </a:xfrm>
          <a:noFill/>
        </p:spPr>
      </p:pic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260350"/>
            <a:ext cx="7688262" cy="1143000"/>
          </a:xfrm>
        </p:spPr>
        <p:txBody>
          <a:bodyPr/>
          <a:lstStyle/>
          <a:p>
            <a:pPr algn="r" eaLnBrk="1" hangingPunct="1"/>
            <a:r>
              <a:rPr lang="ru-RU" smtClean="0">
                <a:solidFill>
                  <a:srgbClr val="FFFF00"/>
                </a:solidFill>
              </a:rPr>
              <a:t>Сложность задания определяется: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2060575"/>
            <a:ext cx="8964612" cy="1728788"/>
            <a:chOff x="317" y="1253"/>
            <a:chExt cx="5330" cy="589"/>
          </a:xfrm>
        </p:grpSpPr>
        <p:sp useBgFill="1">
          <p:nvSpPr>
            <p:cNvPr id="21512" name="AutoShape 4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ru-RU" sz="4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8901" name="AutoShape 5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400" dirty="0">
                  <a:solidFill>
                    <a:srgbClr val="FFFF66"/>
                  </a:solidFill>
                  <a:latin typeface="Arial" charset="0"/>
                </a:rPr>
                <a:t> </a:t>
              </a:r>
              <a:r>
                <a:rPr lang="ru-RU" sz="2400" b="1" dirty="0">
                  <a:solidFill>
                    <a:srgbClr val="FFFF66"/>
                  </a:solidFill>
                  <a:latin typeface="Arial" charset="0"/>
                </a:rPr>
                <a:t>Тип информации</a:t>
              </a:r>
              <a:r>
                <a:rPr lang="ru-RU" sz="2400" dirty="0">
                  <a:solidFill>
                    <a:srgbClr val="FFFF66"/>
                  </a:solidFill>
                  <a:latin typeface="Arial" charset="0"/>
                </a:rPr>
                <a:t>.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 Информация может быть прямой или косвенной.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Прямая информация извлекается из источника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без дополнительных рассуждений,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а косвенная требует рассуждений. 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4292600"/>
            <a:ext cx="8964612" cy="1728788"/>
            <a:chOff x="317" y="1253"/>
            <a:chExt cx="5330" cy="589"/>
          </a:xfrm>
        </p:grpSpPr>
        <p:sp useBgFill="1">
          <p:nvSpPr>
            <p:cNvPr id="21510" name="AutoShape 12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ru-RU" sz="4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8909" name="AutoShape 13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400" dirty="0">
                  <a:solidFill>
                    <a:srgbClr val="FFFF66"/>
                  </a:solidFill>
                  <a:latin typeface="Arial" charset="0"/>
                </a:rPr>
                <a:t> </a:t>
              </a:r>
              <a:r>
                <a:rPr lang="ru-RU" sz="2400" b="1" dirty="0">
                  <a:solidFill>
                    <a:srgbClr val="FFFF66"/>
                  </a:solidFill>
                  <a:latin typeface="Arial" charset="0"/>
                </a:rPr>
                <a:t>Характер взаимоотношений информации</a:t>
              </a:r>
              <a:r>
                <a:rPr lang="ru-RU" sz="2400" dirty="0">
                  <a:solidFill>
                    <a:srgbClr val="FFFF66"/>
                  </a:solidFill>
                  <a:latin typeface="Arial" charset="0"/>
                </a:rPr>
                <a:t>.</a:t>
              </a:r>
              <a:r>
                <a:rPr lang="ru-RU" sz="2000" dirty="0">
                  <a:latin typeface="Arial" charset="0"/>
                </a:rPr>
                <a:t>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Данные взаимоотношения задаются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формулировкой задания по первичной обработке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и систематизации информации, содержащейся в источниках.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По характеру взаимоотношений различаются: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3850" y="1773238"/>
            <a:ext cx="8820150" cy="904875"/>
            <a:chOff x="144" y="2306"/>
            <a:chExt cx="5472" cy="570"/>
          </a:xfrm>
        </p:grpSpPr>
        <p:sp>
          <p:nvSpPr>
            <p:cNvPr id="205832" name="AutoShape 8"/>
            <p:cNvSpPr>
              <a:spLocks noChangeArrowheads="1"/>
            </p:cNvSpPr>
            <p:nvPr/>
          </p:nvSpPr>
          <p:spPr bwMode="auto">
            <a:xfrm>
              <a:off x="144" y="2306"/>
              <a:ext cx="2062" cy="294"/>
            </a:xfrm>
            <a:prstGeom prst="homePlate">
              <a:avLst>
                <a:gd name="adj" fmla="val 160728"/>
              </a:avLst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charset="0"/>
                </a:rPr>
                <a:t>Подчинение</a:t>
              </a:r>
            </a:p>
          </p:txBody>
        </p:sp>
        <p:sp>
          <p:nvSpPr>
            <p:cNvPr id="205833" name="Text Box 9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524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10196"/>
                    <a:invGamma/>
                  </a:srgbClr>
                </a:gs>
                <a:gs pos="50000">
                  <a:srgbClr val="000092">
                    <a:alpha val="89000"/>
                  </a:srgbClr>
                </a:gs>
                <a:gs pos="100000">
                  <a:srgbClr val="000092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66"/>
                  </a:solidFill>
                  <a:latin typeface="Arial" charset="0"/>
                </a:rPr>
                <a:t>одна  информация находится внутри другой</a:t>
              </a:r>
              <a:endParaRPr lang="ru-RU" sz="800" b="1">
                <a:latin typeface="Arial" charset="0"/>
              </a:endParaRPr>
            </a:p>
          </p:txBody>
        </p:sp>
      </p:grpSp>
      <p:pic>
        <p:nvPicPr>
          <p:cNvPr id="88067" name="Picture 16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0" y="0"/>
            <a:ext cx="820738" cy="863600"/>
          </a:xfrm>
          <a:noFill/>
        </p:spPr>
      </p:pic>
      <p:sp>
        <p:nvSpPr>
          <p:cNvPr id="205835" name="Rectangle 11"/>
          <p:cNvSpPr>
            <a:spLocks noGrp="1" noChangeArrowheads="1"/>
          </p:cNvSpPr>
          <p:nvPr>
            <p:ph type="title"/>
          </p:nvPr>
        </p:nvSpPr>
        <p:spPr>
          <a:xfrm>
            <a:off x="1643063" y="571500"/>
            <a:ext cx="7043737" cy="1143000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Характер взаимоотношения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источников информации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611188" y="4076700"/>
            <a:ext cx="7991475" cy="1938338"/>
          </a:xfrm>
          <a:prstGeom prst="rect">
            <a:avLst/>
          </a:prstGeom>
          <a:solidFill>
            <a:schemeClr val="bg2">
              <a:lumMod val="10000"/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</a:rPr>
              <a:t>Ученику дан текст о театральном костюме, в котором содержится информация об истории создания театрального костюма. Дано задание рассказать об истории создания костюма, ученик извлекает эту информацию из текста.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844675"/>
            <a:ext cx="8763000" cy="1635125"/>
            <a:chOff x="144" y="2306"/>
            <a:chExt cx="5472" cy="1030"/>
          </a:xfrm>
        </p:grpSpPr>
        <p:sp>
          <p:nvSpPr>
            <p:cNvPr id="318467" name="AutoShape 3"/>
            <p:cNvSpPr>
              <a:spLocks noChangeArrowheads="1"/>
            </p:cNvSpPr>
            <p:nvPr/>
          </p:nvSpPr>
          <p:spPr bwMode="auto">
            <a:xfrm>
              <a:off x="144" y="2306"/>
              <a:ext cx="2062" cy="333"/>
            </a:xfrm>
            <a:prstGeom prst="homePlate">
              <a:avLst>
                <a:gd name="adj" fmla="val 141904"/>
              </a:avLst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Arial" charset="0"/>
                </a:rPr>
                <a:t> Совпадение</a:t>
              </a: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 </a:t>
              </a:r>
              <a:endParaRPr lang="ru-RU" sz="2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18468" name="Text Box 4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984"/>
            </a:xfrm>
            <a:prstGeom prst="rect">
              <a:avLst/>
            </a:prstGeom>
            <a:gradFill rotWithShape="1">
              <a:gsLst>
                <a:gs pos="0">
                  <a:srgbClr val="000080">
                    <a:gamma/>
                    <a:shade val="46275"/>
                    <a:invGamma/>
                  </a:srgbClr>
                </a:gs>
                <a:gs pos="50000">
                  <a:srgbClr val="000080">
                    <a:alpha val="94000"/>
                  </a:srgbClr>
                </a:gs>
                <a:gs pos="100000">
                  <a:srgbClr val="0000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66"/>
                  </a:solidFill>
                  <a:latin typeface="Arial" charset="0"/>
                </a:rPr>
                <a:t> информация, содержащейся в одном источнике, совпадает с информацией, которая содержится в другом источнике</a:t>
              </a:r>
            </a:p>
          </p:txBody>
        </p:sp>
      </p:grpSp>
      <p:pic>
        <p:nvPicPr>
          <p:cNvPr id="89091" name="Picture 12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323850" y="333375"/>
            <a:ext cx="820738" cy="863600"/>
          </a:xfrm>
          <a:noFill/>
        </p:spPr>
      </p:pic>
      <p:sp>
        <p:nvSpPr>
          <p:cNvPr id="318472" name="Rectangle 8"/>
          <p:cNvSpPr>
            <a:spLocks noGrp="1" noChangeArrowheads="1"/>
          </p:cNvSpPr>
          <p:nvPr>
            <p:ph type="title"/>
          </p:nvPr>
        </p:nvSpPr>
        <p:spPr>
          <a:xfrm>
            <a:off x="1928813" y="357188"/>
            <a:ext cx="6715125" cy="142875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Характер взаимоотношения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источников информации</a:t>
            </a:r>
          </a:p>
        </p:txBody>
      </p:sp>
      <p:sp>
        <p:nvSpPr>
          <p:cNvPr id="318477" name="Text Box 13"/>
          <p:cNvSpPr txBox="1">
            <a:spLocks noChangeArrowheads="1"/>
          </p:cNvSpPr>
          <p:nvPr/>
        </p:nvSpPr>
        <p:spPr bwMode="auto">
          <a:xfrm>
            <a:off x="611188" y="4076700"/>
            <a:ext cx="7991475" cy="2225675"/>
          </a:xfrm>
          <a:prstGeom prst="rect">
            <a:avLst/>
          </a:prstGeom>
          <a:solidFill>
            <a:srgbClr val="00008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  <a:latin typeface="Arial" pitchFamily="34" charset="0"/>
              </a:rPr>
              <a:t>В задании представлена информация об Иванове Иване Петровиче, учителе физики, информация дана в виде характеристики, написанной завучем школы. Второй источник содержит автобиографию этого же человека. Ученику дано задание составить рассказ о данном человеке. В этом случае информация об Иванове Иване Петровиче - человеке будет во многом идентична информации о нем как об учителе физики</a:t>
            </a:r>
            <a:r>
              <a:rPr lang="ru-RU" sz="200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1844675"/>
            <a:ext cx="8820150" cy="1027113"/>
            <a:chOff x="144" y="2306"/>
            <a:chExt cx="5472" cy="647"/>
          </a:xfrm>
        </p:grpSpPr>
        <p:sp>
          <p:nvSpPr>
            <p:cNvPr id="241670" name="AutoShape 6"/>
            <p:cNvSpPr>
              <a:spLocks noChangeArrowheads="1"/>
            </p:cNvSpPr>
            <p:nvPr/>
          </p:nvSpPr>
          <p:spPr bwMode="auto">
            <a:xfrm>
              <a:off x="144" y="2306"/>
              <a:ext cx="2062" cy="294"/>
            </a:xfrm>
            <a:prstGeom prst="homePlate">
              <a:avLst>
                <a:gd name="adj" fmla="val 160728"/>
              </a:avLst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charset="0"/>
                </a:rPr>
                <a:t>Подчинени</a:t>
              </a:r>
              <a:r>
                <a:rPr lang="ru-RU" sz="2400" b="1" dirty="0">
                  <a:solidFill>
                    <a:schemeClr val="bg2"/>
                  </a:solidFill>
                  <a:latin typeface="Arial" charset="0"/>
                </a:rPr>
                <a:t>е</a:t>
              </a:r>
            </a:p>
          </p:txBody>
        </p:sp>
        <p:sp>
          <p:nvSpPr>
            <p:cNvPr id="241671" name="Text Box 7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601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10196"/>
                    <a:invGamma/>
                  </a:srgbClr>
                </a:gs>
                <a:gs pos="50000">
                  <a:srgbClr val="000092">
                    <a:alpha val="89000"/>
                  </a:srgbClr>
                </a:gs>
                <a:gs pos="100000">
                  <a:srgbClr val="000092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66"/>
                  </a:solidFill>
                  <a:latin typeface="Arial" charset="0"/>
                </a:rPr>
                <a:t>одна  информация находится внутри другой</a:t>
              </a:r>
            </a:p>
            <a:p>
              <a:pPr>
                <a:buFontTx/>
                <a:buBlip>
                  <a:blip r:embed="rId2"/>
                </a:buBlip>
                <a:defRPr/>
              </a:pPr>
              <a:r>
                <a:rPr lang="ru-RU" sz="800" b="1">
                  <a:latin typeface="Arial" charset="0"/>
                </a:rPr>
                <a:t>  </a:t>
              </a:r>
            </a:p>
          </p:txBody>
        </p:sp>
      </p:grpSp>
      <p:pic>
        <p:nvPicPr>
          <p:cNvPr id="90115" name="Picture 9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 flipH="1">
            <a:off x="323850" y="333375"/>
            <a:ext cx="820738" cy="863600"/>
          </a:xfrm>
          <a:noFill/>
        </p:spPr>
      </p:pic>
      <p:sp>
        <p:nvSpPr>
          <p:cNvPr id="241672" name="Rectangle 8"/>
          <p:cNvSpPr>
            <a:spLocks noGrp="1" noChangeArrowheads="1"/>
          </p:cNvSpPr>
          <p:nvPr>
            <p:ph type="title"/>
          </p:nvPr>
        </p:nvSpPr>
        <p:spPr>
          <a:xfrm>
            <a:off x="1928813" y="500063"/>
            <a:ext cx="6786562" cy="13573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Характер взаимоотношения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источников информации</a:t>
            </a:r>
          </a:p>
        </p:txBody>
      </p:sp>
      <p:sp>
        <p:nvSpPr>
          <p:cNvPr id="241674" name="Text Box 10"/>
          <p:cNvSpPr txBox="1">
            <a:spLocks noChangeArrowheads="1"/>
          </p:cNvSpPr>
          <p:nvPr/>
        </p:nvSpPr>
        <p:spPr bwMode="auto">
          <a:xfrm>
            <a:off x="611188" y="3213100"/>
            <a:ext cx="7991475" cy="1570038"/>
          </a:xfrm>
          <a:prstGeom prst="rect">
            <a:avLst/>
          </a:prstGeom>
          <a:solidFill>
            <a:srgbClr val="00008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Arial" pitchFamily="34" charset="0"/>
              </a:rPr>
              <a:t>Часто пояснения с тексте оформляются в виде сносок, в которых дается дополнительная информация, расшифровываются непонятые, малоупотребимые значения слов. </a:t>
            </a:r>
            <a:r>
              <a:rPr lang="ru-RU" sz="240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10598" name="Text Box 11"/>
          <p:cNvSpPr txBox="1">
            <a:spLocks noChangeArrowheads="1"/>
          </p:cNvSpPr>
          <p:nvPr/>
        </p:nvSpPr>
        <p:spPr bwMode="auto">
          <a:xfrm>
            <a:off x="611188" y="5373688"/>
            <a:ext cx="7920037" cy="1187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66"/>
                </a:solidFill>
                <a:latin typeface="Arial" pitchFamily="34" charset="0"/>
              </a:rPr>
              <a:t>К тексту: «Ты мне не государь, ты вор и самозванец, слышишь ты!» -  дается сноска о двух значениях слова вор, по одному из которых дается задание.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4" grpId="0" animBg="1"/>
      <p:bldP spid="1105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4356"/>
            <a:ext cx="78486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Признаки </a:t>
            </a:r>
            <a:r>
              <a:rPr lang="ru-RU" sz="2400" b="1" dirty="0" err="1" smtClean="0">
                <a:solidFill>
                  <a:srgbClr val="FFFF00"/>
                </a:solidFill>
              </a:rPr>
              <a:t>компетентностно-ориентированных</a:t>
            </a:r>
            <a:r>
              <a:rPr lang="ru-RU" sz="2400" b="1" dirty="0" smtClean="0">
                <a:solidFill>
                  <a:srgbClr val="FFFF00"/>
                </a:solidFill>
              </a:rPr>
              <a:t> задания (тестов)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имитация жизненной ситуации;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обучающий характер, адаптация к возрастному уровню учащихся;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выход за рамки одной образовательной области;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наличие заметно большего, по сравнению с обычными учебными задачами, набора данных, среди которых могут быть и лишнее;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часть необходимых данных отсутствует; предполагается, что учащиеся должны самостоятельно найти их в справочной литературе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DBE06-BA10-4882-BFA3-B65AEF8EC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3850" y="1557338"/>
            <a:ext cx="8820150" cy="2549525"/>
            <a:chOff x="144" y="2306"/>
            <a:chExt cx="5472" cy="1606"/>
          </a:xfrm>
        </p:grpSpPr>
        <p:sp>
          <p:nvSpPr>
            <p:cNvPr id="206855" name="AutoShape 7"/>
            <p:cNvSpPr>
              <a:spLocks noChangeArrowheads="1"/>
            </p:cNvSpPr>
            <p:nvPr/>
          </p:nvSpPr>
          <p:spPr bwMode="auto">
            <a:xfrm>
              <a:off x="144" y="2306"/>
              <a:ext cx="2062" cy="256"/>
            </a:xfrm>
            <a:prstGeom prst="homePlate">
              <a:avLst>
                <a:gd name="adj" fmla="val 184587"/>
              </a:avLst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000" b="1" dirty="0">
                  <a:solidFill>
                    <a:schemeClr val="bg1"/>
                  </a:solidFill>
                  <a:latin typeface="Arial" charset="0"/>
                </a:rPr>
                <a:t>Противопоставлени</a:t>
              </a:r>
              <a:r>
                <a:rPr lang="ru-RU" sz="2000" b="1" dirty="0">
                  <a:solidFill>
                    <a:schemeClr val="bg2"/>
                  </a:solidFill>
                  <a:latin typeface="Arial" charset="0"/>
                </a:rPr>
                <a:t>е</a:t>
              </a:r>
            </a:p>
          </p:txBody>
        </p:sp>
        <p:sp>
          <p:nvSpPr>
            <p:cNvPr id="206856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560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10196"/>
                    <a:invGamma/>
                  </a:srgbClr>
                </a:gs>
                <a:gs pos="50000">
                  <a:srgbClr val="000092">
                    <a:alpha val="89000"/>
                  </a:srgbClr>
                </a:gs>
                <a:gs pos="100000">
                  <a:srgbClr val="000092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b="1">
                  <a:solidFill>
                    <a:srgbClr val="FFFF66"/>
                  </a:solidFill>
                  <a:latin typeface="Arial" charset="0"/>
                </a:rPr>
                <a:t>одна информация противопоставляется другой (поиск общего основания для двух сведений, которые несут в себе противоположную информацию, но не исчерпывают всего объема информации по вопросу).</a:t>
              </a:r>
              <a:r>
                <a:rPr lang="ru-RU" sz="2400" b="1">
                  <a:solidFill>
                    <a:srgbClr val="FFFF66"/>
                  </a:solidFill>
                  <a:latin typeface="Arial" charset="0"/>
                </a:rPr>
                <a:t>   </a:t>
              </a:r>
            </a:p>
          </p:txBody>
        </p:sp>
      </p:grpSp>
      <p:sp>
        <p:nvSpPr>
          <p:cNvPr id="91139" name="Rectangle 13"/>
          <p:cNvSpPr>
            <a:spLocks noChangeArrowheads="1"/>
          </p:cNvSpPr>
          <p:nvPr/>
        </p:nvSpPr>
        <p:spPr bwMode="auto">
          <a:xfrm>
            <a:off x="1763713" y="1268413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3600" b="1">
              <a:solidFill>
                <a:srgbClr val="FFFF66"/>
              </a:solidFill>
              <a:latin typeface="Arial" pitchFamily="34" charset="0"/>
            </a:endParaRPr>
          </a:p>
        </p:txBody>
      </p:sp>
      <p:pic>
        <p:nvPicPr>
          <p:cNvPr id="91140" name="Picture 16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395288" y="333375"/>
            <a:ext cx="752475" cy="792163"/>
          </a:xfrm>
          <a:noFill/>
        </p:spPr>
      </p:pic>
      <p:sp>
        <p:nvSpPr>
          <p:cNvPr id="10" name="Rectangle 8"/>
          <p:cNvSpPr>
            <a:spLocks noGrp="1" noChangeArrowheads="1"/>
          </p:cNvSpPr>
          <p:nvPr>
            <p:ph type="title"/>
          </p:nvPr>
        </p:nvSpPr>
        <p:spPr>
          <a:xfrm>
            <a:off x="1928813" y="428625"/>
            <a:ext cx="6786562" cy="1357313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Характер взаимоотношения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источников информации</a:t>
            </a:r>
          </a:p>
        </p:txBody>
      </p: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250825" y="4357688"/>
            <a:ext cx="8893175" cy="2289175"/>
          </a:xfrm>
          <a:prstGeom prst="rect">
            <a:avLst/>
          </a:prstGeom>
          <a:solidFill>
            <a:srgbClr val="00008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Arial" pitchFamily="34" charset="0"/>
              </a:rPr>
              <a:t>Ученику представляются тексты, содержащие описания битвы при Бородино, сделанные Кутузовым и Наполеоном, оба они рапортовали о своей победе в сражении. Ученикам предлагается переработать представленную информацию и сделать вывод о причине и сути противоречия в оценках исхода битвы. Ученик должен прийти к выводу о том, что в рамках избранных ими стратегий оба имели право считать результат битвы своей победой, и указать на противоречие, причина которого – разные стратегии, а суть противоречия в оценке исхода битвы</a:t>
            </a:r>
            <a:r>
              <a:rPr lang="ru-RU" b="1">
                <a:latin typeface="Arial" pitchFamily="34" charset="0"/>
              </a:rPr>
              <a:t>.</a:t>
            </a:r>
            <a:r>
              <a:rPr lang="ru-RU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06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6" grpId="0" animBg="1"/>
      <p:bldP spid="20686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12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0" y="0"/>
            <a:ext cx="820738" cy="863600"/>
          </a:xfrm>
          <a:noFill/>
        </p:spPr>
      </p:pic>
      <p:sp>
        <p:nvSpPr>
          <p:cNvPr id="8" name="Rectangle 8"/>
          <p:cNvSpPr>
            <a:spLocks noGrp="1" noChangeArrowheads="1"/>
          </p:cNvSpPr>
          <p:nvPr>
            <p:ph type="title"/>
          </p:nvPr>
        </p:nvSpPr>
        <p:spPr>
          <a:xfrm>
            <a:off x="1928813" y="428625"/>
            <a:ext cx="6786562" cy="1357313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Характер взаимоотношения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источников информации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3850" y="1628775"/>
            <a:ext cx="8820150" cy="1270000"/>
            <a:chOff x="144" y="2306"/>
            <a:chExt cx="5472" cy="800"/>
          </a:xfrm>
        </p:grpSpPr>
        <p:sp>
          <p:nvSpPr>
            <p:cNvPr id="317450" name="AutoShape 10"/>
            <p:cNvSpPr>
              <a:spLocks noChangeArrowheads="1"/>
            </p:cNvSpPr>
            <p:nvPr/>
          </p:nvSpPr>
          <p:spPr bwMode="auto">
            <a:xfrm>
              <a:off x="144" y="2306"/>
              <a:ext cx="2062" cy="524"/>
            </a:xfrm>
            <a:prstGeom prst="homePlate">
              <a:avLst>
                <a:gd name="adj" fmla="val 90180"/>
              </a:avLst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charset="0"/>
                </a:rPr>
                <a:t>Пересечение (дополнение)</a:t>
              </a:r>
            </a:p>
          </p:txBody>
        </p:sp>
        <p:sp>
          <p:nvSpPr>
            <p:cNvPr id="317451" name="Text Box 11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754"/>
            </a:xfrm>
            <a:prstGeom prst="rect">
              <a:avLst/>
            </a:prstGeom>
            <a:gradFill rotWithShape="0">
              <a:gsLst>
                <a:gs pos="0">
                  <a:srgbClr val="000092">
                    <a:gamma/>
                    <a:shade val="10196"/>
                    <a:invGamma/>
                  </a:srgbClr>
                </a:gs>
                <a:gs pos="50000">
                  <a:srgbClr val="000092">
                    <a:alpha val="89000"/>
                  </a:srgbClr>
                </a:gs>
                <a:gs pos="100000">
                  <a:srgbClr val="000092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ru-RU" sz="2400" b="1">
                  <a:solidFill>
                    <a:srgbClr val="FFFF66"/>
                  </a:solidFill>
                  <a:latin typeface="Arial" charset="0"/>
                </a:rPr>
                <a:t>Информация в разных частях текста повторяется (сведения имеют общую часть).</a:t>
              </a:r>
            </a:p>
          </p:txBody>
        </p:sp>
      </p:grpSp>
      <p:sp>
        <p:nvSpPr>
          <p:cNvPr id="317453" name="Text Box 13"/>
          <p:cNvSpPr txBox="1">
            <a:spLocks noChangeArrowheads="1"/>
          </p:cNvSpPr>
          <p:nvPr/>
        </p:nvSpPr>
        <p:spPr bwMode="auto">
          <a:xfrm>
            <a:off x="684213" y="3644900"/>
            <a:ext cx="7991475" cy="2225675"/>
          </a:xfrm>
          <a:prstGeom prst="rect">
            <a:avLst/>
          </a:prstGeom>
          <a:solidFill>
            <a:srgbClr val="000080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  <a:latin typeface="Arial" pitchFamily="34" charset="0"/>
              </a:rPr>
              <a:t>Ученику дана информация о травах, растущих в степи, и о зонтичных растениях, растущих во всех природно-климатических зонах и в степи в частности. Ученику дано задание рассказать про зонтичные растения в степи. Он извлекает требуемую информацию и обрабатывает ее, учитывая, что не все зонтичные растения растут в степи и не все растения, растущие в степи, зонтичные.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628775"/>
            <a:ext cx="8763000" cy="1270000"/>
            <a:chOff x="144" y="2306"/>
            <a:chExt cx="5472" cy="800"/>
          </a:xfrm>
          <a:solidFill>
            <a:schemeClr val="accent2">
              <a:lumMod val="50000"/>
            </a:schemeClr>
          </a:solidFill>
        </p:grpSpPr>
        <p:sp>
          <p:nvSpPr>
            <p:cNvPr id="230403" name="AutoShape 3"/>
            <p:cNvSpPr>
              <a:spLocks noChangeArrowheads="1"/>
            </p:cNvSpPr>
            <p:nvPr/>
          </p:nvSpPr>
          <p:spPr bwMode="auto">
            <a:xfrm>
              <a:off x="144" y="2306"/>
              <a:ext cx="2062" cy="333"/>
            </a:xfrm>
            <a:prstGeom prst="homePlate">
              <a:avLst>
                <a:gd name="adj" fmla="val 141904"/>
              </a:avLst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Arial" charset="0"/>
                </a:rPr>
                <a:t>Противоречие</a:t>
              </a:r>
            </a:p>
          </p:txBody>
        </p:sp>
        <p:sp>
          <p:nvSpPr>
            <p:cNvPr id="230404" name="Text Box 4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754"/>
            </a:xfrm>
            <a:prstGeom prst="rect">
              <a:avLst/>
            </a:prstGeom>
            <a:grpFill/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66"/>
                  </a:solidFill>
                  <a:latin typeface="Arial" charset="0"/>
                </a:rPr>
                <a:t>Одна информация противоречит другой (одна информация исключает другую).</a:t>
              </a:r>
            </a:p>
          </p:txBody>
        </p:sp>
      </p:grpSp>
      <p:sp>
        <p:nvSpPr>
          <p:cNvPr id="93187" name="Rectangle 8"/>
          <p:cNvSpPr>
            <a:spLocks noChangeArrowheads="1"/>
          </p:cNvSpPr>
          <p:nvPr/>
        </p:nvSpPr>
        <p:spPr bwMode="auto">
          <a:xfrm>
            <a:off x="1763713" y="1268413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3600" b="1">
              <a:solidFill>
                <a:srgbClr val="FFFF66"/>
              </a:solidFill>
              <a:latin typeface="Arial" pitchFamily="34" charset="0"/>
            </a:endParaRPr>
          </a:p>
        </p:txBody>
      </p:sp>
      <p:pic>
        <p:nvPicPr>
          <p:cNvPr id="93188" name="Picture 10" descr="человечек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5038" y="3459163"/>
            <a:ext cx="542925" cy="571500"/>
          </a:xfrm>
          <a:noFill/>
        </p:spPr>
      </p:pic>
      <p:pic>
        <p:nvPicPr>
          <p:cNvPr id="230411" name="Picture 11" descr="Ozo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3068638"/>
            <a:ext cx="7416800" cy="2047875"/>
          </a:xfrm>
          <a:solidFill>
            <a:schemeClr val="tx1"/>
          </a:solidFill>
          <a:ln>
            <a:solidFill>
              <a:schemeClr val="bg2"/>
            </a:solidFill>
          </a:ln>
        </p:spPr>
      </p:pic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468313" y="5210175"/>
            <a:ext cx="8207375" cy="1373188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На рисунке показан способ образования озона с помощью комикса (смешного рассказа в рисунках). Как в природе образуется озон?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3851275" y="3141663"/>
            <a:ext cx="4824413" cy="24653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Arial" pitchFamily="34" charset="0"/>
              </a:rPr>
              <a:t>Противоречие с содержанием учебника: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CC"/>
                </a:solidFill>
                <a:latin typeface="Arial" pitchFamily="34" charset="0"/>
              </a:rPr>
              <a:t>В учебнике говорится о том, что озон образуется в нижних слоях атмосферы под действием грозового разряда.</a:t>
            </a: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 bwMode="white">
          <a:xfrm>
            <a:off x="1928813" y="428625"/>
            <a:ext cx="67865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800" b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Характер взаимоотношения </a:t>
            </a:r>
            <a:r>
              <a:rPr lang="ru-RU" sz="2800" b="1" kern="0" dirty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источников информации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30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30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2"/>
          <p:cNvSpPr>
            <a:spLocks noChangeArrowheads="1" noChangeShapeType="1" noTextEdit="1"/>
          </p:cNvSpPr>
          <p:nvPr/>
        </p:nvSpPr>
        <p:spPr bwMode="auto">
          <a:xfrm>
            <a:off x="395288" y="1196975"/>
            <a:ext cx="1081087" cy="860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71670" y="357166"/>
            <a:ext cx="68484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6000" b="1" kern="0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Технология постановки вопросов </a:t>
            </a:r>
            <a:r>
              <a:rPr lang="ru-RU" sz="36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(основополагающие, проблемные, частные вопросы)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ru-RU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Какого рода вопросы мы задаем школьникам в процессе обучения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5992813" cy="4319588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Clr>
                <a:srgbClr val="FF0000"/>
              </a:buClr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Вопросы направляют процесс обучения и условно могут быть разделены на категории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1" eaLnBrk="1" hangingPunct="1">
              <a:spcAft>
                <a:spcPct val="5000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Основополагающие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spcAft>
                <a:spcPct val="5000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Проблемные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eaLnBrk="1" hangingPunct="1">
              <a:spcAft>
                <a:spcPct val="5000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2"/>
                </a:solidFill>
              </a:rPr>
              <a:t>Учебные (более частные вопросы)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571118-8395-4A2D-BCA2-48D88AD46B0F}" type="slidenum">
              <a:rPr lang="ru-RU"/>
              <a:pPr>
                <a:defRPr/>
              </a:pPr>
              <a:t>34</a:t>
            </a:fld>
            <a:endParaRPr lang="ru-RU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815138" y="3200400"/>
            <a:ext cx="1871662" cy="2362200"/>
            <a:chOff x="3744" y="1776"/>
            <a:chExt cx="1179" cy="1488"/>
          </a:xfrm>
        </p:grpSpPr>
        <p:sp>
          <p:nvSpPr>
            <p:cNvPr id="51206" name="AutoShape 5"/>
            <p:cNvSpPr>
              <a:spLocks noChangeAspect="1" noChangeArrowheads="1" noTextEdit="1"/>
            </p:cNvSpPr>
            <p:nvPr/>
          </p:nvSpPr>
          <p:spPr bwMode="auto">
            <a:xfrm>
              <a:off x="3744" y="1776"/>
              <a:ext cx="1179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Freeform 6"/>
            <p:cNvSpPr>
              <a:spLocks/>
            </p:cNvSpPr>
            <p:nvPr/>
          </p:nvSpPr>
          <p:spPr bwMode="auto">
            <a:xfrm>
              <a:off x="3819" y="1844"/>
              <a:ext cx="1104" cy="1039"/>
            </a:xfrm>
            <a:custGeom>
              <a:avLst/>
              <a:gdLst>
                <a:gd name="T0" fmla="*/ 136 w 1104"/>
                <a:gd name="T1" fmla="*/ 331 h 1039"/>
                <a:gd name="T2" fmla="*/ 132 w 1104"/>
                <a:gd name="T3" fmla="*/ 331 h 1039"/>
                <a:gd name="T4" fmla="*/ 164 w 1104"/>
                <a:gd name="T5" fmla="*/ 334 h 1039"/>
                <a:gd name="T6" fmla="*/ 219 w 1104"/>
                <a:gd name="T7" fmla="*/ 355 h 1039"/>
                <a:gd name="T8" fmla="*/ 263 w 1104"/>
                <a:gd name="T9" fmla="*/ 395 h 1039"/>
                <a:gd name="T10" fmla="*/ 287 w 1104"/>
                <a:gd name="T11" fmla="*/ 445 h 1039"/>
                <a:gd name="T12" fmla="*/ 287 w 1104"/>
                <a:gd name="T13" fmla="*/ 505 h 1039"/>
                <a:gd name="T14" fmla="*/ 266 w 1104"/>
                <a:gd name="T15" fmla="*/ 559 h 1039"/>
                <a:gd name="T16" fmla="*/ 226 w 1104"/>
                <a:gd name="T17" fmla="*/ 599 h 1039"/>
                <a:gd name="T18" fmla="*/ 174 w 1104"/>
                <a:gd name="T19" fmla="*/ 619 h 1039"/>
                <a:gd name="T20" fmla="*/ 103 w 1104"/>
                <a:gd name="T21" fmla="*/ 612 h 1039"/>
                <a:gd name="T22" fmla="*/ 43 w 1104"/>
                <a:gd name="T23" fmla="*/ 578 h 1039"/>
                <a:gd name="T24" fmla="*/ 12 w 1104"/>
                <a:gd name="T25" fmla="*/ 525 h 1039"/>
                <a:gd name="T26" fmla="*/ 2 w 1104"/>
                <a:gd name="T27" fmla="*/ 461 h 1039"/>
                <a:gd name="T28" fmla="*/ 3 w 1104"/>
                <a:gd name="T29" fmla="*/ 386 h 1039"/>
                <a:gd name="T30" fmla="*/ 24 w 1104"/>
                <a:gd name="T31" fmla="*/ 306 h 1039"/>
                <a:gd name="T32" fmla="*/ 68 w 1104"/>
                <a:gd name="T33" fmla="*/ 231 h 1039"/>
                <a:gd name="T34" fmla="*/ 130 w 1104"/>
                <a:gd name="T35" fmla="*/ 162 h 1039"/>
                <a:gd name="T36" fmla="*/ 212 w 1104"/>
                <a:gd name="T37" fmla="*/ 103 h 1039"/>
                <a:gd name="T38" fmla="*/ 313 w 1104"/>
                <a:gd name="T39" fmla="*/ 56 h 1039"/>
                <a:gd name="T40" fmla="*/ 428 w 1104"/>
                <a:gd name="T41" fmla="*/ 21 h 1039"/>
                <a:gd name="T42" fmla="*/ 561 w 1104"/>
                <a:gd name="T43" fmla="*/ 2 h 1039"/>
                <a:gd name="T44" fmla="*/ 686 w 1104"/>
                <a:gd name="T45" fmla="*/ 2 h 1039"/>
                <a:gd name="T46" fmla="*/ 785 w 1104"/>
                <a:gd name="T47" fmla="*/ 17 h 1039"/>
                <a:gd name="T48" fmla="*/ 872 w 1104"/>
                <a:gd name="T49" fmla="*/ 45 h 1039"/>
                <a:gd name="T50" fmla="*/ 946 w 1104"/>
                <a:gd name="T51" fmla="*/ 83 h 1039"/>
                <a:gd name="T52" fmla="*/ 1006 w 1104"/>
                <a:gd name="T53" fmla="*/ 134 h 1039"/>
                <a:gd name="T54" fmla="*/ 1053 w 1104"/>
                <a:gd name="T55" fmla="*/ 191 h 1039"/>
                <a:gd name="T56" fmla="*/ 1085 w 1104"/>
                <a:gd name="T57" fmla="*/ 257 h 1039"/>
                <a:gd name="T58" fmla="*/ 1102 w 1104"/>
                <a:gd name="T59" fmla="*/ 329 h 1039"/>
                <a:gd name="T60" fmla="*/ 1095 w 1104"/>
                <a:gd name="T61" fmla="*/ 444 h 1039"/>
                <a:gd name="T62" fmla="*/ 1043 w 1104"/>
                <a:gd name="T63" fmla="*/ 572 h 1039"/>
                <a:gd name="T64" fmla="*/ 961 w 1104"/>
                <a:gd name="T65" fmla="*/ 665 h 1039"/>
                <a:gd name="T66" fmla="*/ 878 w 1104"/>
                <a:gd name="T67" fmla="*/ 726 h 1039"/>
                <a:gd name="T68" fmla="*/ 818 w 1104"/>
                <a:gd name="T69" fmla="*/ 755 h 1039"/>
                <a:gd name="T70" fmla="*/ 757 w 1104"/>
                <a:gd name="T71" fmla="*/ 778 h 1039"/>
                <a:gd name="T72" fmla="*/ 696 w 1104"/>
                <a:gd name="T73" fmla="*/ 818 h 1039"/>
                <a:gd name="T74" fmla="*/ 656 w 1104"/>
                <a:gd name="T75" fmla="*/ 891 h 1039"/>
                <a:gd name="T76" fmla="*/ 649 w 1104"/>
                <a:gd name="T77" fmla="*/ 1039 h 1039"/>
                <a:gd name="T78" fmla="*/ 566 w 1104"/>
                <a:gd name="T79" fmla="*/ 889 h 1039"/>
                <a:gd name="T80" fmla="*/ 601 w 1104"/>
                <a:gd name="T81" fmla="*/ 740 h 1039"/>
                <a:gd name="T82" fmla="*/ 676 w 1104"/>
                <a:gd name="T83" fmla="*/ 628 h 1039"/>
                <a:gd name="T84" fmla="*/ 750 w 1104"/>
                <a:gd name="T85" fmla="*/ 524 h 1039"/>
                <a:gd name="T86" fmla="*/ 785 w 1104"/>
                <a:gd name="T87" fmla="*/ 390 h 1039"/>
                <a:gd name="T88" fmla="*/ 782 w 1104"/>
                <a:gd name="T89" fmla="*/ 336 h 1039"/>
                <a:gd name="T90" fmla="*/ 771 w 1104"/>
                <a:gd name="T91" fmla="*/ 282 h 1039"/>
                <a:gd name="T92" fmla="*/ 752 w 1104"/>
                <a:gd name="T93" fmla="*/ 233 h 1039"/>
                <a:gd name="T94" fmla="*/ 723 w 1104"/>
                <a:gd name="T95" fmla="*/ 188 h 1039"/>
                <a:gd name="T96" fmla="*/ 679 w 1104"/>
                <a:gd name="T97" fmla="*/ 151 h 1039"/>
                <a:gd name="T98" fmla="*/ 623 w 1104"/>
                <a:gd name="T99" fmla="*/ 122 h 1039"/>
                <a:gd name="T100" fmla="*/ 550 w 1104"/>
                <a:gd name="T101" fmla="*/ 104 h 1039"/>
                <a:gd name="T102" fmla="*/ 460 w 1104"/>
                <a:gd name="T103" fmla="*/ 97 h 1039"/>
                <a:gd name="T104" fmla="*/ 400 w 1104"/>
                <a:gd name="T105" fmla="*/ 104 h 1039"/>
                <a:gd name="T106" fmla="*/ 341 w 1104"/>
                <a:gd name="T107" fmla="*/ 122 h 1039"/>
                <a:gd name="T108" fmla="*/ 285 w 1104"/>
                <a:gd name="T109" fmla="*/ 146 h 1039"/>
                <a:gd name="T110" fmla="*/ 237 w 1104"/>
                <a:gd name="T111" fmla="*/ 179 h 1039"/>
                <a:gd name="T112" fmla="*/ 195 w 1104"/>
                <a:gd name="T113" fmla="*/ 216 h 1039"/>
                <a:gd name="T114" fmla="*/ 162 w 1104"/>
                <a:gd name="T115" fmla="*/ 254 h 1039"/>
                <a:gd name="T116" fmla="*/ 141 w 1104"/>
                <a:gd name="T117" fmla="*/ 292 h 1039"/>
                <a:gd name="T118" fmla="*/ 134 w 1104"/>
                <a:gd name="T119" fmla="*/ 331 h 10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4"/>
                <a:gd name="T181" fmla="*/ 0 h 1039"/>
                <a:gd name="T182" fmla="*/ 1104 w 1104"/>
                <a:gd name="T183" fmla="*/ 1039 h 10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4" h="1039">
                  <a:moveTo>
                    <a:pt x="134" y="331"/>
                  </a:moveTo>
                  <a:lnTo>
                    <a:pt x="136" y="331"/>
                  </a:lnTo>
                  <a:lnTo>
                    <a:pt x="134" y="331"/>
                  </a:lnTo>
                  <a:lnTo>
                    <a:pt x="132" y="331"/>
                  </a:lnTo>
                  <a:lnTo>
                    <a:pt x="134" y="331"/>
                  </a:lnTo>
                  <a:lnTo>
                    <a:pt x="164" y="334"/>
                  </a:lnTo>
                  <a:lnTo>
                    <a:pt x="191" y="341"/>
                  </a:lnTo>
                  <a:lnTo>
                    <a:pt x="219" y="355"/>
                  </a:lnTo>
                  <a:lnTo>
                    <a:pt x="242" y="372"/>
                  </a:lnTo>
                  <a:lnTo>
                    <a:pt x="263" y="395"/>
                  </a:lnTo>
                  <a:lnTo>
                    <a:pt x="277" y="419"/>
                  </a:lnTo>
                  <a:lnTo>
                    <a:pt x="287" y="445"/>
                  </a:lnTo>
                  <a:lnTo>
                    <a:pt x="291" y="475"/>
                  </a:lnTo>
                  <a:lnTo>
                    <a:pt x="287" y="505"/>
                  </a:lnTo>
                  <a:lnTo>
                    <a:pt x="279" y="532"/>
                  </a:lnTo>
                  <a:lnTo>
                    <a:pt x="266" y="559"/>
                  </a:lnTo>
                  <a:lnTo>
                    <a:pt x="247" y="581"/>
                  </a:lnTo>
                  <a:lnTo>
                    <a:pt x="226" y="599"/>
                  </a:lnTo>
                  <a:lnTo>
                    <a:pt x="202" y="612"/>
                  </a:lnTo>
                  <a:lnTo>
                    <a:pt x="174" y="619"/>
                  </a:lnTo>
                  <a:lnTo>
                    <a:pt x="146" y="621"/>
                  </a:lnTo>
                  <a:lnTo>
                    <a:pt x="103" y="612"/>
                  </a:lnTo>
                  <a:lnTo>
                    <a:pt x="70" y="599"/>
                  </a:lnTo>
                  <a:lnTo>
                    <a:pt x="43" y="578"/>
                  </a:lnTo>
                  <a:lnTo>
                    <a:pt x="24" y="553"/>
                  </a:lnTo>
                  <a:lnTo>
                    <a:pt x="12" y="525"/>
                  </a:lnTo>
                  <a:lnTo>
                    <a:pt x="5" y="494"/>
                  </a:lnTo>
                  <a:lnTo>
                    <a:pt x="2" y="461"/>
                  </a:lnTo>
                  <a:lnTo>
                    <a:pt x="0" y="426"/>
                  </a:lnTo>
                  <a:lnTo>
                    <a:pt x="3" y="386"/>
                  </a:lnTo>
                  <a:lnTo>
                    <a:pt x="10" y="346"/>
                  </a:lnTo>
                  <a:lnTo>
                    <a:pt x="24" y="306"/>
                  </a:lnTo>
                  <a:lnTo>
                    <a:pt x="43" y="268"/>
                  </a:lnTo>
                  <a:lnTo>
                    <a:pt x="68" y="231"/>
                  </a:lnTo>
                  <a:lnTo>
                    <a:pt x="97" y="197"/>
                  </a:lnTo>
                  <a:lnTo>
                    <a:pt x="130" y="162"/>
                  </a:lnTo>
                  <a:lnTo>
                    <a:pt x="171" y="132"/>
                  </a:lnTo>
                  <a:lnTo>
                    <a:pt x="212" y="103"/>
                  </a:lnTo>
                  <a:lnTo>
                    <a:pt x="261" y="78"/>
                  </a:lnTo>
                  <a:lnTo>
                    <a:pt x="313" y="56"/>
                  </a:lnTo>
                  <a:lnTo>
                    <a:pt x="369" y="36"/>
                  </a:lnTo>
                  <a:lnTo>
                    <a:pt x="428" y="21"/>
                  </a:lnTo>
                  <a:lnTo>
                    <a:pt x="493" y="9"/>
                  </a:lnTo>
                  <a:lnTo>
                    <a:pt x="561" y="2"/>
                  </a:lnTo>
                  <a:lnTo>
                    <a:pt x="632" y="0"/>
                  </a:lnTo>
                  <a:lnTo>
                    <a:pt x="686" y="2"/>
                  </a:lnTo>
                  <a:lnTo>
                    <a:pt x="737" y="7"/>
                  </a:lnTo>
                  <a:lnTo>
                    <a:pt x="785" y="17"/>
                  </a:lnTo>
                  <a:lnTo>
                    <a:pt x="831" y="29"/>
                  </a:lnTo>
                  <a:lnTo>
                    <a:pt x="872" y="45"/>
                  </a:lnTo>
                  <a:lnTo>
                    <a:pt x="911" y="63"/>
                  </a:lnTo>
                  <a:lnTo>
                    <a:pt x="946" y="83"/>
                  </a:lnTo>
                  <a:lnTo>
                    <a:pt x="979" y="108"/>
                  </a:lnTo>
                  <a:lnTo>
                    <a:pt x="1006" y="134"/>
                  </a:lnTo>
                  <a:lnTo>
                    <a:pt x="1033" y="162"/>
                  </a:lnTo>
                  <a:lnTo>
                    <a:pt x="1053" y="191"/>
                  </a:lnTo>
                  <a:lnTo>
                    <a:pt x="1071" y="224"/>
                  </a:lnTo>
                  <a:lnTo>
                    <a:pt x="1085" y="257"/>
                  </a:lnTo>
                  <a:lnTo>
                    <a:pt x="1095" y="292"/>
                  </a:lnTo>
                  <a:lnTo>
                    <a:pt x="1102" y="329"/>
                  </a:lnTo>
                  <a:lnTo>
                    <a:pt x="1104" y="365"/>
                  </a:lnTo>
                  <a:lnTo>
                    <a:pt x="1095" y="444"/>
                  </a:lnTo>
                  <a:lnTo>
                    <a:pt x="1074" y="513"/>
                  </a:lnTo>
                  <a:lnTo>
                    <a:pt x="1043" y="572"/>
                  </a:lnTo>
                  <a:lnTo>
                    <a:pt x="1005" y="623"/>
                  </a:lnTo>
                  <a:lnTo>
                    <a:pt x="961" y="665"/>
                  </a:lnTo>
                  <a:lnTo>
                    <a:pt x="918" y="699"/>
                  </a:lnTo>
                  <a:lnTo>
                    <a:pt x="878" y="726"/>
                  </a:lnTo>
                  <a:lnTo>
                    <a:pt x="843" y="745"/>
                  </a:lnTo>
                  <a:lnTo>
                    <a:pt x="818" y="755"/>
                  </a:lnTo>
                  <a:lnTo>
                    <a:pt x="789" y="766"/>
                  </a:lnTo>
                  <a:lnTo>
                    <a:pt x="757" y="778"/>
                  </a:lnTo>
                  <a:lnTo>
                    <a:pt x="726" y="795"/>
                  </a:lnTo>
                  <a:lnTo>
                    <a:pt x="696" y="818"/>
                  </a:lnTo>
                  <a:lnTo>
                    <a:pt x="672" y="849"/>
                  </a:lnTo>
                  <a:lnTo>
                    <a:pt x="656" y="891"/>
                  </a:lnTo>
                  <a:lnTo>
                    <a:pt x="649" y="947"/>
                  </a:lnTo>
                  <a:lnTo>
                    <a:pt x="649" y="1039"/>
                  </a:lnTo>
                  <a:lnTo>
                    <a:pt x="566" y="1039"/>
                  </a:lnTo>
                  <a:lnTo>
                    <a:pt x="566" y="889"/>
                  </a:lnTo>
                  <a:lnTo>
                    <a:pt x="576" y="807"/>
                  </a:lnTo>
                  <a:lnTo>
                    <a:pt x="601" y="740"/>
                  </a:lnTo>
                  <a:lnTo>
                    <a:pt x="636" y="682"/>
                  </a:lnTo>
                  <a:lnTo>
                    <a:pt x="676" y="628"/>
                  </a:lnTo>
                  <a:lnTo>
                    <a:pt x="716" y="578"/>
                  </a:lnTo>
                  <a:lnTo>
                    <a:pt x="750" y="524"/>
                  </a:lnTo>
                  <a:lnTo>
                    <a:pt x="775" y="463"/>
                  </a:lnTo>
                  <a:lnTo>
                    <a:pt x="785" y="390"/>
                  </a:lnTo>
                  <a:lnTo>
                    <a:pt x="785" y="362"/>
                  </a:lnTo>
                  <a:lnTo>
                    <a:pt x="782" y="336"/>
                  </a:lnTo>
                  <a:lnTo>
                    <a:pt x="778" y="308"/>
                  </a:lnTo>
                  <a:lnTo>
                    <a:pt x="771" y="282"/>
                  </a:lnTo>
                  <a:lnTo>
                    <a:pt x="763" y="257"/>
                  </a:lnTo>
                  <a:lnTo>
                    <a:pt x="752" y="233"/>
                  </a:lnTo>
                  <a:lnTo>
                    <a:pt x="738" y="210"/>
                  </a:lnTo>
                  <a:lnTo>
                    <a:pt x="723" y="188"/>
                  </a:lnTo>
                  <a:lnTo>
                    <a:pt x="703" y="169"/>
                  </a:lnTo>
                  <a:lnTo>
                    <a:pt x="679" y="151"/>
                  </a:lnTo>
                  <a:lnTo>
                    <a:pt x="653" y="136"/>
                  </a:lnTo>
                  <a:lnTo>
                    <a:pt x="623" y="122"/>
                  </a:lnTo>
                  <a:lnTo>
                    <a:pt x="589" y="111"/>
                  </a:lnTo>
                  <a:lnTo>
                    <a:pt x="550" y="104"/>
                  </a:lnTo>
                  <a:lnTo>
                    <a:pt x="507" y="99"/>
                  </a:lnTo>
                  <a:lnTo>
                    <a:pt x="460" y="97"/>
                  </a:lnTo>
                  <a:lnTo>
                    <a:pt x="430" y="99"/>
                  </a:lnTo>
                  <a:lnTo>
                    <a:pt x="400" y="104"/>
                  </a:lnTo>
                  <a:lnTo>
                    <a:pt x="371" y="111"/>
                  </a:lnTo>
                  <a:lnTo>
                    <a:pt x="341" y="122"/>
                  </a:lnTo>
                  <a:lnTo>
                    <a:pt x="313" y="132"/>
                  </a:lnTo>
                  <a:lnTo>
                    <a:pt x="285" y="146"/>
                  </a:lnTo>
                  <a:lnTo>
                    <a:pt x="261" y="162"/>
                  </a:lnTo>
                  <a:lnTo>
                    <a:pt x="237" y="179"/>
                  </a:lnTo>
                  <a:lnTo>
                    <a:pt x="214" y="197"/>
                  </a:lnTo>
                  <a:lnTo>
                    <a:pt x="195" y="216"/>
                  </a:lnTo>
                  <a:lnTo>
                    <a:pt x="178" y="235"/>
                  </a:lnTo>
                  <a:lnTo>
                    <a:pt x="162" y="254"/>
                  </a:lnTo>
                  <a:lnTo>
                    <a:pt x="150" y="273"/>
                  </a:lnTo>
                  <a:lnTo>
                    <a:pt x="141" y="292"/>
                  </a:lnTo>
                  <a:lnTo>
                    <a:pt x="136" y="311"/>
                  </a:lnTo>
                  <a:lnTo>
                    <a:pt x="134" y="33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0968" name="Freeform 7"/>
            <p:cNvSpPr>
              <a:spLocks/>
            </p:cNvSpPr>
            <p:nvPr/>
          </p:nvSpPr>
          <p:spPr bwMode="auto">
            <a:xfrm>
              <a:off x="4298" y="2946"/>
              <a:ext cx="265" cy="318"/>
            </a:xfrm>
            <a:custGeom>
              <a:avLst/>
              <a:gdLst>
                <a:gd name="T0" fmla="*/ 132 w 265"/>
                <a:gd name="T1" fmla="*/ 318 h 318"/>
                <a:gd name="T2" fmla="*/ 158 w 265"/>
                <a:gd name="T3" fmla="*/ 315 h 318"/>
                <a:gd name="T4" fmla="*/ 184 w 265"/>
                <a:gd name="T5" fmla="*/ 306 h 318"/>
                <a:gd name="T6" fmla="*/ 207 w 265"/>
                <a:gd name="T7" fmla="*/ 290 h 318"/>
                <a:gd name="T8" fmla="*/ 226 w 265"/>
                <a:gd name="T9" fmla="*/ 271 h 318"/>
                <a:gd name="T10" fmla="*/ 242 w 265"/>
                <a:gd name="T11" fmla="*/ 248 h 318"/>
                <a:gd name="T12" fmla="*/ 254 w 265"/>
                <a:gd name="T13" fmla="*/ 221 h 318"/>
                <a:gd name="T14" fmla="*/ 261 w 265"/>
                <a:gd name="T15" fmla="*/ 191 h 318"/>
                <a:gd name="T16" fmla="*/ 265 w 265"/>
                <a:gd name="T17" fmla="*/ 160 h 318"/>
                <a:gd name="T18" fmla="*/ 261 w 265"/>
                <a:gd name="T19" fmla="*/ 127 h 318"/>
                <a:gd name="T20" fmla="*/ 254 w 265"/>
                <a:gd name="T21" fmla="*/ 97 h 318"/>
                <a:gd name="T22" fmla="*/ 242 w 265"/>
                <a:gd name="T23" fmla="*/ 69 h 318"/>
                <a:gd name="T24" fmla="*/ 226 w 265"/>
                <a:gd name="T25" fmla="*/ 47 h 318"/>
                <a:gd name="T26" fmla="*/ 207 w 265"/>
                <a:gd name="T27" fmla="*/ 27 h 318"/>
                <a:gd name="T28" fmla="*/ 184 w 265"/>
                <a:gd name="T29" fmla="*/ 12 h 318"/>
                <a:gd name="T30" fmla="*/ 158 w 265"/>
                <a:gd name="T31" fmla="*/ 3 h 318"/>
                <a:gd name="T32" fmla="*/ 132 w 265"/>
                <a:gd name="T33" fmla="*/ 0 h 318"/>
                <a:gd name="T34" fmla="*/ 106 w 265"/>
                <a:gd name="T35" fmla="*/ 3 h 318"/>
                <a:gd name="T36" fmla="*/ 80 w 265"/>
                <a:gd name="T37" fmla="*/ 12 h 318"/>
                <a:gd name="T38" fmla="*/ 57 w 265"/>
                <a:gd name="T39" fmla="*/ 27 h 318"/>
                <a:gd name="T40" fmla="*/ 38 w 265"/>
                <a:gd name="T41" fmla="*/ 47 h 318"/>
                <a:gd name="T42" fmla="*/ 22 w 265"/>
                <a:gd name="T43" fmla="*/ 69 h 318"/>
                <a:gd name="T44" fmla="*/ 10 w 265"/>
                <a:gd name="T45" fmla="*/ 97 h 318"/>
                <a:gd name="T46" fmla="*/ 3 w 265"/>
                <a:gd name="T47" fmla="*/ 127 h 318"/>
                <a:gd name="T48" fmla="*/ 0 w 265"/>
                <a:gd name="T49" fmla="*/ 160 h 318"/>
                <a:gd name="T50" fmla="*/ 3 w 265"/>
                <a:gd name="T51" fmla="*/ 191 h 318"/>
                <a:gd name="T52" fmla="*/ 10 w 265"/>
                <a:gd name="T53" fmla="*/ 221 h 318"/>
                <a:gd name="T54" fmla="*/ 22 w 265"/>
                <a:gd name="T55" fmla="*/ 248 h 318"/>
                <a:gd name="T56" fmla="*/ 38 w 265"/>
                <a:gd name="T57" fmla="*/ 271 h 318"/>
                <a:gd name="T58" fmla="*/ 57 w 265"/>
                <a:gd name="T59" fmla="*/ 290 h 318"/>
                <a:gd name="T60" fmla="*/ 80 w 265"/>
                <a:gd name="T61" fmla="*/ 306 h 318"/>
                <a:gd name="T62" fmla="*/ 106 w 265"/>
                <a:gd name="T63" fmla="*/ 315 h 318"/>
                <a:gd name="T64" fmla="*/ 132 w 265"/>
                <a:gd name="T65" fmla="*/ 318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5"/>
                <a:gd name="T100" fmla="*/ 0 h 318"/>
                <a:gd name="T101" fmla="*/ 265 w 265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5" h="318">
                  <a:moveTo>
                    <a:pt x="132" y="318"/>
                  </a:moveTo>
                  <a:lnTo>
                    <a:pt x="158" y="315"/>
                  </a:lnTo>
                  <a:lnTo>
                    <a:pt x="184" y="306"/>
                  </a:lnTo>
                  <a:lnTo>
                    <a:pt x="207" y="290"/>
                  </a:lnTo>
                  <a:lnTo>
                    <a:pt x="226" y="271"/>
                  </a:lnTo>
                  <a:lnTo>
                    <a:pt x="242" y="248"/>
                  </a:lnTo>
                  <a:lnTo>
                    <a:pt x="254" y="221"/>
                  </a:lnTo>
                  <a:lnTo>
                    <a:pt x="261" y="191"/>
                  </a:lnTo>
                  <a:lnTo>
                    <a:pt x="265" y="160"/>
                  </a:lnTo>
                  <a:lnTo>
                    <a:pt x="261" y="127"/>
                  </a:lnTo>
                  <a:lnTo>
                    <a:pt x="254" y="97"/>
                  </a:lnTo>
                  <a:lnTo>
                    <a:pt x="242" y="69"/>
                  </a:lnTo>
                  <a:lnTo>
                    <a:pt x="226" y="47"/>
                  </a:lnTo>
                  <a:lnTo>
                    <a:pt x="207" y="27"/>
                  </a:lnTo>
                  <a:lnTo>
                    <a:pt x="184" y="12"/>
                  </a:lnTo>
                  <a:lnTo>
                    <a:pt x="158" y="3"/>
                  </a:lnTo>
                  <a:lnTo>
                    <a:pt x="132" y="0"/>
                  </a:lnTo>
                  <a:lnTo>
                    <a:pt x="106" y="3"/>
                  </a:lnTo>
                  <a:lnTo>
                    <a:pt x="80" y="12"/>
                  </a:lnTo>
                  <a:lnTo>
                    <a:pt x="57" y="27"/>
                  </a:lnTo>
                  <a:lnTo>
                    <a:pt x="38" y="47"/>
                  </a:lnTo>
                  <a:lnTo>
                    <a:pt x="22" y="69"/>
                  </a:lnTo>
                  <a:lnTo>
                    <a:pt x="10" y="97"/>
                  </a:lnTo>
                  <a:lnTo>
                    <a:pt x="3" y="127"/>
                  </a:lnTo>
                  <a:lnTo>
                    <a:pt x="0" y="160"/>
                  </a:lnTo>
                  <a:lnTo>
                    <a:pt x="3" y="191"/>
                  </a:lnTo>
                  <a:lnTo>
                    <a:pt x="10" y="221"/>
                  </a:lnTo>
                  <a:lnTo>
                    <a:pt x="22" y="248"/>
                  </a:lnTo>
                  <a:lnTo>
                    <a:pt x="38" y="27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6" y="315"/>
                  </a:lnTo>
                  <a:lnTo>
                    <a:pt x="132" y="31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09" name="Freeform 8"/>
            <p:cNvSpPr>
              <a:spLocks/>
            </p:cNvSpPr>
            <p:nvPr/>
          </p:nvSpPr>
          <p:spPr bwMode="auto">
            <a:xfrm>
              <a:off x="3744" y="1776"/>
              <a:ext cx="1104" cy="1039"/>
            </a:xfrm>
            <a:custGeom>
              <a:avLst/>
              <a:gdLst>
                <a:gd name="T0" fmla="*/ 136 w 1104"/>
                <a:gd name="T1" fmla="*/ 332 h 1039"/>
                <a:gd name="T2" fmla="*/ 132 w 1104"/>
                <a:gd name="T3" fmla="*/ 332 h 1039"/>
                <a:gd name="T4" fmla="*/ 164 w 1104"/>
                <a:gd name="T5" fmla="*/ 336 h 1039"/>
                <a:gd name="T6" fmla="*/ 219 w 1104"/>
                <a:gd name="T7" fmla="*/ 357 h 1039"/>
                <a:gd name="T8" fmla="*/ 263 w 1104"/>
                <a:gd name="T9" fmla="*/ 397 h 1039"/>
                <a:gd name="T10" fmla="*/ 287 w 1104"/>
                <a:gd name="T11" fmla="*/ 447 h 1039"/>
                <a:gd name="T12" fmla="*/ 287 w 1104"/>
                <a:gd name="T13" fmla="*/ 506 h 1039"/>
                <a:gd name="T14" fmla="*/ 266 w 1104"/>
                <a:gd name="T15" fmla="*/ 560 h 1039"/>
                <a:gd name="T16" fmla="*/ 226 w 1104"/>
                <a:gd name="T17" fmla="*/ 600 h 1039"/>
                <a:gd name="T18" fmla="*/ 176 w 1104"/>
                <a:gd name="T19" fmla="*/ 620 h 1039"/>
                <a:gd name="T20" fmla="*/ 103 w 1104"/>
                <a:gd name="T21" fmla="*/ 614 h 1039"/>
                <a:gd name="T22" fmla="*/ 44 w 1104"/>
                <a:gd name="T23" fmla="*/ 580 h 1039"/>
                <a:gd name="T24" fmla="*/ 12 w 1104"/>
                <a:gd name="T25" fmla="*/ 526 h 1039"/>
                <a:gd name="T26" fmla="*/ 2 w 1104"/>
                <a:gd name="T27" fmla="*/ 461 h 1039"/>
                <a:gd name="T28" fmla="*/ 3 w 1104"/>
                <a:gd name="T29" fmla="*/ 388 h 1039"/>
                <a:gd name="T30" fmla="*/ 24 w 1104"/>
                <a:gd name="T31" fmla="*/ 308 h 1039"/>
                <a:gd name="T32" fmla="*/ 68 w 1104"/>
                <a:gd name="T33" fmla="*/ 233 h 1039"/>
                <a:gd name="T34" fmla="*/ 132 w 1104"/>
                <a:gd name="T35" fmla="*/ 164 h 1039"/>
                <a:gd name="T36" fmla="*/ 214 w 1104"/>
                <a:gd name="T37" fmla="*/ 104 h 1039"/>
                <a:gd name="T38" fmla="*/ 313 w 1104"/>
                <a:gd name="T39" fmla="*/ 56 h 1039"/>
                <a:gd name="T40" fmla="*/ 430 w 1104"/>
                <a:gd name="T41" fmla="*/ 21 h 1039"/>
                <a:gd name="T42" fmla="*/ 561 w 1104"/>
                <a:gd name="T43" fmla="*/ 2 h 1039"/>
                <a:gd name="T44" fmla="*/ 686 w 1104"/>
                <a:gd name="T45" fmla="*/ 2 h 1039"/>
                <a:gd name="T46" fmla="*/ 785 w 1104"/>
                <a:gd name="T47" fmla="*/ 17 h 1039"/>
                <a:gd name="T48" fmla="*/ 872 w 1104"/>
                <a:gd name="T49" fmla="*/ 45 h 1039"/>
                <a:gd name="T50" fmla="*/ 946 w 1104"/>
                <a:gd name="T51" fmla="*/ 85 h 1039"/>
                <a:gd name="T52" fmla="*/ 1007 w 1104"/>
                <a:gd name="T53" fmla="*/ 136 h 1039"/>
                <a:gd name="T54" fmla="*/ 1054 w 1104"/>
                <a:gd name="T55" fmla="*/ 193 h 1039"/>
                <a:gd name="T56" fmla="*/ 1085 w 1104"/>
                <a:gd name="T57" fmla="*/ 259 h 1039"/>
                <a:gd name="T58" fmla="*/ 1102 w 1104"/>
                <a:gd name="T59" fmla="*/ 331 h 1039"/>
                <a:gd name="T60" fmla="*/ 1095 w 1104"/>
                <a:gd name="T61" fmla="*/ 446 h 1039"/>
                <a:gd name="T62" fmla="*/ 1043 w 1104"/>
                <a:gd name="T63" fmla="*/ 573 h 1039"/>
                <a:gd name="T64" fmla="*/ 961 w 1104"/>
                <a:gd name="T65" fmla="*/ 665 h 1039"/>
                <a:gd name="T66" fmla="*/ 878 w 1104"/>
                <a:gd name="T67" fmla="*/ 726 h 1039"/>
                <a:gd name="T68" fmla="*/ 819 w 1104"/>
                <a:gd name="T69" fmla="*/ 757 h 1039"/>
                <a:gd name="T70" fmla="*/ 758 w 1104"/>
                <a:gd name="T71" fmla="*/ 780 h 1039"/>
                <a:gd name="T72" fmla="*/ 697 w 1104"/>
                <a:gd name="T73" fmla="*/ 818 h 1039"/>
                <a:gd name="T74" fmla="*/ 657 w 1104"/>
                <a:gd name="T75" fmla="*/ 891 h 1039"/>
                <a:gd name="T76" fmla="*/ 650 w 1104"/>
                <a:gd name="T77" fmla="*/ 1039 h 1039"/>
                <a:gd name="T78" fmla="*/ 568 w 1104"/>
                <a:gd name="T79" fmla="*/ 889 h 1039"/>
                <a:gd name="T80" fmla="*/ 601 w 1104"/>
                <a:gd name="T81" fmla="*/ 740 h 1039"/>
                <a:gd name="T82" fmla="*/ 676 w 1104"/>
                <a:gd name="T83" fmla="*/ 630 h 1039"/>
                <a:gd name="T84" fmla="*/ 751 w 1104"/>
                <a:gd name="T85" fmla="*/ 526 h 1039"/>
                <a:gd name="T86" fmla="*/ 785 w 1104"/>
                <a:gd name="T87" fmla="*/ 392 h 1039"/>
                <a:gd name="T88" fmla="*/ 782 w 1104"/>
                <a:gd name="T89" fmla="*/ 336 h 1039"/>
                <a:gd name="T90" fmla="*/ 771 w 1104"/>
                <a:gd name="T91" fmla="*/ 284 h 1039"/>
                <a:gd name="T92" fmla="*/ 752 w 1104"/>
                <a:gd name="T93" fmla="*/ 233 h 1039"/>
                <a:gd name="T94" fmla="*/ 723 w 1104"/>
                <a:gd name="T95" fmla="*/ 190 h 1039"/>
                <a:gd name="T96" fmla="*/ 679 w 1104"/>
                <a:gd name="T97" fmla="*/ 153 h 1039"/>
                <a:gd name="T98" fmla="*/ 623 w 1104"/>
                <a:gd name="T99" fmla="*/ 124 h 1039"/>
                <a:gd name="T100" fmla="*/ 550 w 1104"/>
                <a:gd name="T101" fmla="*/ 106 h 1039"/>
                <a:gd name="T102" fmla="*/ 460 w 1104"/>
                <a:gd name="T103" fmla="*/ 99 h 1039"/>
                <a:gd name="T104" fmla="*/ 401 w 1104"/>
                <a:gd name="T105" fmla="*/ 106 h 1039"/>
                <a:gd name="T106" fmla="*/ 341 w 1104"/>
                <a:gd name="T107" fmla="*/ 122 h 1039"/>
                <a:gd name="T108" fmla="*/ 286 w 1104"/>
                <a:gd name="T109" fmla="*/ 148 h 1039"/>
                <a:gd name="T110" fmla="*/ 237 w 1104"/>
                <a:gd name="T111" fmla="*/ 179 h 1039"/>
                <a:gd name="T112" fmla="*/ 195 w 1104"/>
                <a:gd name="T113" fmla="*/ 216 h 1039"/>
                <a:gd name="T114" fmla="*/ 162 w 1104"/>
                <a:gd name="T115" fmla="*/ 256 h 1039"/>
                <a:gd name="T116" fmla="*/ 141 w 1104"/>
                <a:gd name="T117" fmla="*/ 294 h 1039"/>
                <a:gd name="T118" fmla="*/ 134 w 1104"/>
                <a:gd name="T119" fmla="*/ 332 h 10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4"/>
                <a:gd name="T181" fmla="*/ 0 h 1039"/>
                <a:gd name="T182" fmla="*/ 1104 w 1104"/>
                <a:gd name="T183" fmla="*/ 1039 h 10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4" h="1039">
                  <a:moveTo>
                    <a:pt x="134" y="332"/>
                  </a:moveTo>
                  <a:lnTo>
                    <a:pt x="136" y="332"/>
                  </a:lnTo>
                  <a:lnTo>
                    <a:pt x="134" y="332"/>
                  </a:lnTo>
                  <a:lnTo>
                    <a:pt x="132" y="332"/>
                  </a:lnTo>
                  <a:lnTo>
                    <a:pt x="134" y="332"/>
                  </a:lnTo>
                  <a:lnTo>
                    <a:pt x="164" y="336"/>
                  </a:lnTo>
                  <a:lnTo>
                    <a:pt x="192" y="343"/>
                  </a:lnTo>
                  <a:lnTo>
                    <a:pt x="219" y="357"/>
                  </a:lnTo>
                  <a:lnTo>
                    <a:pt x="242" y="374"/>
                  </a:lnTo>
                  <a:lnTo>
                    <a:pt x="263" y="397"/>
                  </a:lnTo>
                  <a:lnTo>
                    <a:pt x="277" y="421"/>
                  </a:lnTo>
                  <a:lnTo>
                    <a:pt x="287" y="447"/>
                  </a:lnTo>
                  <a:lnTo>
                    <a:pt x="291" y="477"/>
                  </a:lnTo>
                  <a:lnTo>
                    <a:pt x="287" y="506"/>
                  </a:lnTo>
                  <a:lnTo>
                    <a:pt x="280" y="534"/>
                  </a:lnTo>
                  <a:lnTo>
                    <a:pt x="266" y="560"/>
                  </a:lnTo>
                  <a:lnTo>
                    <a:pt x="249" y="581"/>
                  </a:lnTo>
                  <a:lnTo>
                    <a:pt x="226" y="600"/>
                  </a:lnTo>
                  <a:lnTo>
                    <a:pt x="202" y="613"/>
                  </a:lnTo>
                  <a:lnTo>
                    <a:pt x="176" y="620"/>
                  </a:lnTo>
                  <a:lnTo>
                    <a:pt x="146" y="621"/>
                  </a:lnTo>
                  <a:lnTo>
                    <a:pt x="103" y="614"/>
                  </a:lnTo>
                  <a:lnTo>
                    <a:pt x="70" y="599"/>
                  </a:lnTo>
                  <a:lnTo>
                    <a:pt x="44" y="580"/>
                  </a:lnTo>
                  <a:lnTo>
                    <a:pt x="24" y="555"/>
                  </a:lnTo>
                  <a:lnTo>
                    <a:pt x="12" y="526"/>
                  </a:lnTo>
                  <a:lnTo>
                    <a:pt x="5" y="494"/>
                  </a:lnTo>
                  <a:lnTo>
                    <a:pt x="2" y="461"/>
                  </a:lnTo>
                  <a:lnTo>
                    <a:pt x="0" y="428"/>
                  </a:lnTo>
                  <a:lnTo>
                    <a:pt x="3" y="388"/>
                  </a:lnTo>
                  <a:lnTo>
                    <a:pt x="10" y="348"/>
                  </a:lnTo>
                  <a:lnTo>
                    <a:pt x="24" y="308"/>
                  </a:lnTo>
                  <a:lnTo>
                    <a:pt x="44" y="270"/>
                  </a:lnTo>
                  <a:lnTo>
                    <a:pt x="68" y="233"/>
                  </a:lnTo>
                  <a:lnTo>
                    <a:pt x="98" y="197"/>
                  </a:lnTo>
                  <a:lnTo>
                    <a:pt x="132" y="164"/>
                  </a:lnTo>
                  <a:lnTo>
                    <a:pt x="171" y="132"/>
                  </a:lnTo>
                  <a:lnTo>
                    <a:pt x="214" y="104"/>
                  </a:lnTo>
                  <a:lnTo>
                    <a:pt x="261" y="78"/>
                  </a:lnTo>
                  <a:lnTo>
                    <a:pt x="313" y="56"/>
                  </a:lnTo>
                  <a:lnTo>
                    <a:pt x="369" y="37"/>
                  </a:lnTo>
                  <a:lnTo>
                    <a:pt x="430" y="21"/>
                  </a:lnTo>
                  <a:lnTo>
                    <a:pt x="493" y="9"/>
                  </a:lnTo>
                  <a:lnTo>
                    <a:pt x="561" y="2"/>
                  </a:lnTo>
                  <a:lnTo>
                    <a:pt x="632" y="0"/>
                  </a:lnTo>
                  <a:lnTo>
                    <a:pt x="686" y="2"/>
                  </a:lnTo>
                  <a:lnTo>
                    <a:pt x="737" y="9"/>
                  </a:lnTo>
                  <a:lnTo>
                    <a:pt x="785" y="17"/>
                  </a:lnTo>
                  <a:lnTo>
                    <a:pt x="831" y="30"/>
                  </a:lnTo>
                  <a:lnTo>
                    <a:pt x="872" y="45"/>
                  </a:lnTo>
                  <a:lnTo>
                    <a:pt x="911" y="64"/>
                  </a:lnTo>
                  <a:lnTo>
                    <a:pt x="946" y="85"/>
                  </a:lnTo>
                  <a:lnTo>
                    <a:pt x="979" y="110"/>
                  </a:lnTo>
                  <a:lnTo>
                    <a:pt x="1007" y="136"/>
                  </a:lnTo>
                  <a:lnTo>
                    <a:pt x="1033" y="164"/>
                  </a:lnTo>
                  <a:lnTo>
                    <a:pt x="1054" y="193"/>
                  </a:lnTo>
                  <a:lnTo>
                    <a:pt x="1071" y="226"/>
                  </a:lnTo>
                  <a:lnTo>
                    <a:pt x="1085" y="259"/>
                  </a:lnTo>
                  <a:lnTo>
                    <a:pt x="1095" y="294"/>
                  </a:lnTo>
                  <a:lnTo>
                    <a:pt x="1102" y="331"/>
                  </a:lnTo>
                  <a:lnTo>
                    <a:pt x="1104" y="367"/>
                  </a:lnTo>
                  <a:lnTo>
                    <a:pt x="1095" y="446"/>
                  </a:lnTo>
                  <a:lnTo>
                    <a:pt x="1075" y="513"/>
                  </a:lnTo>
                  <a:lnTo>
                    <a:pt x="1043" y="573"/>
                  </a:lnTo>
                  <a:lnTo>
                    <a:pt x="1005" y="623"/>
                  </a:lnTo>
                  <a:lnTo>
                    <a:pt x="961" y="665"/>
                  </a:lnTo>
                  <a:lnTo>
                    <a:pt x="918" y="700"/>
                  </a:lnTo>
                  <a:lnTo>
                    <a:pt x="878" y="726"/>
                  </a:lnTo>
                  <a:lnTo>
                    <a:pt x="843" y="747"/>
                  </a:lnTo>
                  <a:lnTo>
                    <a:pt x="819" y="757"/>
                  </a:lnTo>
                  <a:lnTo>
                    <a:pt x="789" y="767"/>
                  </a:lnTo>
                  <a:lnTo>
                    <a:pt x="758" y="780"/>
                  </a:lnTo>
                  <a:lnTo>
                    <a:pt x="726" y="795"/>
                  </a:lnTo>
                  <a:lnTo>
                    <a:pt x="697" y="818"/>
                  </a:lnTo>
                  <a:lnTo>
                    <a:pt x="672" y="849"/>
                  </a:lnTo>
                  <a:lnTo>
                    <a:pt x="657" y="891"/>
                  </a:lnTo>
                  <a:lnTo>
                    <a:pt x="650" y="947"/>
                  </a:lnTo>
                  <a:lnTo>
                    <a:pt x="650" y="1039"/>
                  </a:lnTo>
                  <a:lnTo>
                    <a:pt x="568" y="1039"/>
                  </a:lnTo>
                  <a:lnTo>
                    <a:pt x="568" y="889"/>
                  </a:lnTo>
                  <a:lnTo>
                    <a:pt x="576" y="808"/>
                  </a:lnTo>
                  <a:lnTo>
                    <a:pt x="601" y="740"/>
                  </a:lnTo>
                  <a:lnTo>
                    <a:pt x="636" y="682"/>
                  </a:lnTo>
                  <a:lnTo>
                    <a:pt x="676" y="630"/>
                  </a:lnTo>
                  <a:lnTo>
                    <a:pt x="716" y="580"/>
                  </a:lnTo>
                  <a:lnTo>
                    <a:pt x="751" y="526"/>
                  </a:lnTo>
                  <a:lnTo>
                    <a:pt x="775" y="465"/>
                  </a:lnTo>
                  <a:lnTo>
                    <a:pt x="785" y="392"/>
                  </a:lnTo>
                  <a:lnTo>
                    <a:pt x="785" y="364"/>
                  </a:lnTo>
                  <a:lnTo>
                    <a:pt x="782" y="336"/>
                  </a:lnTo>
                  <a:lnTo>
                    <a:pt x="778" y="310"/>
                  </a:lnTo>
                  <a:lnTo>
                    <a:pt x="771" y="284"/>
                  </a:lnTo>
                  <a:lnTo>
                    <a:pt x="763" y="258"/>
                  </a:lnTo>
                  <a:lnTo>
                    <a:pt x="752" y="233"/>
                  </a:lnTo>
                  <a:lnTo>
                    <a:pt x="738" y="211"/>
                  </a:lnTo>
                  <a:lnTo>
                    <a:pt x="723" y="190"/>
                  </a:lnTo>
                  <a:lnTo>
                    <a:pt x="704" y="171"/>
                  </a:lnTo>
                  <a:lnTo>
                    <a:pt x="679" y="153"/>
                  </a:lnTo>
                  <a:lnTo>
                    <a:pt x="653" y="137"/>
                  </a:lnTo>
                  <a:lnTo>
                    <a:pt x="623" y="124"/>
                  </a:lnTo>
                  <a:lnTo>
                    <a:pt x="589" y="113"/>
                  </a:lnTo>
                  <a:lnTo>
                    <a:pt x="550" y="106"/>
                  </a:lnTo>
                  <a:lnTo>
                    <a:pt x="507" y="101"/>
                  </a:lnTo>
                  <a:lnTo>
                    <a:pt x="460" y="99"/>
                  </a:lnTo>
                  <a:lnTo>
                    <a:pt x="430" y="101"/>
                  </a:lnTo>
                  <a:lnTo>
                    <a:pt x="401" y="106"/>
                  </a:lnTo>
                  <a:lnTo>
                    <a:pt x="371" y="113"/>
                  </a:lnTo>
                  <a:lnTo>
                    <a:pt x="341" y="122"/>
                  </a:lnTo>
                  <a:lnTo>
                    <a:pt x="313" y="134"/>
                  </a:lnTo>
                  <a:lnTo>
                    <a:pt x="286" y="148"/>
                  </a:lnTo>
                  <a:lnTo>
                    <a:pt x="261" y="164"/>
                  </a:lnTo>
                  <a:lnTo>
                    <a:pt x="237" y="179"/>
                  </a:lnTo>
                  <a:lnTo>
                    <a:pt x="214" y="198"/>
                  </a:lnTo>
                  <a:lnTo>
                    <a:pt x="195" y="216"/>
                  </a:lnTo>
                  <a:lnTo>
                    <a:pt x="178" y="237"/>
                  </a:lnTo>
                  <a:lnTo>
                    <a:pt x="162" y="256"/>
                  </a:lnTo>
                  <a:lnTo>
                    <a:pt x="150" y="275"/>
                  </a:lnTo>
                  <a:lnTo>
                    <a:pt x="141" y="294"/>
                  </a:lnTo>
                  <a:lnTo>
                    <a:pt x="136" y="313"/>
                  </a:lnTo>
                  <a:lnTo>
                    <a:pt x="134" y="332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0" name="Freeform 9"/>
            <p:cNvSpPr>
              <a:spLocks/>
            </p:cNvSpPr>
            <p:nvPr/>
          </p:nvSpPr>
          <p:spPr bwMode="auto">
            <a:xfrm>
              <a:off x="4223" y="2879"/>
              <a:ext cx="265" cy="317"/>
            </a:xfrm>
            <a:custGeom>
              <a:avLst/>
              <a:gdLst>
                <a:gd name="T0" fmla="*/ 132 w 265"/>
                <a:gd name="T1" fmla="*/ 317 h 317"/>
                <a:gd name="T2" fmla="*/ 158 w 265"/>
                <a:gd name="T3" fmla="*/ 314 h 317"/>
                <a:gd name="T4" fmla="*/ 185 w 265"/>
                <a:gd name="T5" fmla="*/ 305 h 317"/>
                <a:gd name="T6" fmla="*/ 207 w 265"/>
                <a:gd name="T7" fmla="*/ 289 h 317"/>
                <a:gd name="T8" fmla="*/ 226 w 265"/>
                <a:gd name="T9" fmla="*/ 270 h 317"/>
                <a:gd name="T10" fmla="*/ 242 w 265"/>
                <a:gd name="T11" fmla="*/ 248 h 317"/>
                <a:gd name="T12" fmla="*/ 254 w 265"/>
                <a:gd name="T13" fmla="*/ 220 h 317"/>
                <a:gd name="T14" fmla="*/ 261 w 265"/>
                <a:gd name="T15" fmla="*/ 190 h 317"/>
                <a:gd name="T16" fmla="*/ 265 w 265"/>
                <a:gd name="T17" fmla="*/ 159 h 317"/>
                <a:gd name="T18" fmla="*/ 261 w 265"/>
                <a:gd name="T19" fmla="*/ 127 h 317"/>
                <a:gd name="T20" fmla="*/ 254 w 265"/>
                <a:gd name="T21" fmla="*/ 98 h 317"/>
                <a:gd name="T22" fmla="*/ 242 w 265"/>
                <a:gd name="T23" fmla="*/ 70 h 317"/>
                <a:gd name="T24" fmla="*/ 226 w 265"/>
                <a:gd name="T25" fmla="*/ 47 h 317"/>
                <a:gd name="T26" fmla="*/ 207 w 265"/>
                <a:gd name="T27" fmla="*/ 28 h 317"/>
                <a:gd name="T28" fmla="*/ 185 w 265"/>
                <a:gd name="T29" fmla="*/ 13 h 317"/>
                <a:gd name="T30" fmla="*/ 158 w 265"/>
                <a:gd name="T31" fmla="*/ 4 h 317"/>
                <a:gd name="T32" fmla="*/ 132 w 265"/>
                <a:gd name="T33" fmla="*/ 0 h 317"/>
                <a:gd name="T34" fmla="*/ 106 w 265"/>
                <a:gd name="T35" fmla="*/ 4 h 317"/>
                <a:gd name="T36" fmla="*/ 80 w 265"/>
                <a:gd name="T37" fmla="*/ 13 h 317"/>
                <a:gd name="T38" fmla="*/ 57 w 265"/>
                <a:gd name="T39" fmla="*/ 28 h 317"/>
                <a:gd name="T40" fmla="*/ 38 w 265"/>
                <a:gd name="T41" fmla="*/ 47 h 317"/>
                <a:gd name="T42" fmla="*/ 23 w 265"/>
                <a:gd name="T43" fmla="*/ 70 h 317"/>
                <a:gd name="T44" fmla="*/ 10 w 265"/>
                <a:gd name="T45" fmla="*/ 98 h 317"/>
                <a:gd name="T46" fmla="*/ 3 w 265"/>
                <a:gd name="T47" fmla="*/ 127 h 317"/>
                <a:gd name="T48" fmla="*/ 0 w 265"/>
                <a:gd name="T49" fmla="*/ 159 h 317"/>
                <a:gd name="T50" fmla="*/ 3 w 265"/>
                <a:gd name="T51" fmla="*/ 190 h 317"/>
                <a:gd name="T52" fmla="*/ 10 w 265"/>
                <a:gd name="T53" fmla="*/ 220 h 317"/>
                <a:gd name="T54" fmla="*/ 23 w 265"/>
                <a:gd name="T55" fmla="*/ 248 h 317"/>
                <a:gd name="T56" fmla="*/ 38 w 265"/>
                <a:gd name="T57" fmla="*/ 270 h 317"/>
                <a:gd name="T58" fmla="*/ 57 w 265"/>
                <a:gd name="T59" fmla="*/ 289 h 317"/>
                <a:gd name="T60" fmla="*/ 80 w 265"/>
                <a:gd name="T61" fmla="*/ 305 h 317"/>
                <a:gd name="T62" fmla="*/ 106 w 265"/>
                <a:gd name="T63" fmla="*/ 314 h 317"/>
                <a:gd name="T64" fmla="*/ 132 w 265"/>
                <a:gd name="T65" fmla="*/ 31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5"/>
                <a:gd name="T100" fmla="*/ 0 h 317"/>
                <a:gd name="T101" fmla="*/ 265 w 265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5" h="317">
                  <a:moveTo>
                    <a:pt x="132" y="317"/>
                  </a:moveTo>
                  <a:lnTo>
                    <a:pt x="158" y="314"/>
                  </a:lnTo>
                  <a:lnTo>
                    <a:pt x="185" y="305"/>
                  </a:lnTo>
                  <a:lnTo>
                    <a:pt x="207" y="289"/>
                  </a:lnTo>
                  <a:lnTo>
                    <a:pt x="226" y="270"/>
                  </a:lnTo>
                  <a:lnTo>
                    <a:pt x="242" y="248"/>
                  </a:lnTo>
                  <a:lnTo>
                    <a:pt x="254" y="220"/>
                  </a:lnTo>
                  <a:lnTo>
                    <a:pt x="261" y="190"/>
                  </a:lnTo>
                  <a:lnTo>
                    <a:pt x="265" y="159"/>
                  </a:lnTo>
                  <a:lnTo>
                    <a:pt x="261" y="127"/>
                  </a:lnTo>
                  <a:lnTo>
                    <a:pt x="254" y="98"/>
                  </a:lnTo>
                  <a:lnTo>
                    <a:pt x="242" y="70"/>
                  </a:lnTo>
                  <a:lnTo>
                    <a:pt x="226" y="47"/>
                  </a:lnTo>
                  <a:lnTo>
                    <a:pt x="207" y="28"/>
                  </a:lnTo>
                  <a:lnTo>
                    <a:pt x="185" y="13"/>
                  </a:lnTo>
                  <a:lnTo>
                    <a:pt x="158" y="4"/>
                  </a:lnTo>
                  <a:lnTo>
                    <a:pt x="132" y="0"/>
                  </a:lnTo>
                  <a:lnTo>
                    <a:pt x="106" y="4"/>
                  </a:lnTo>
                  <a:lnTo>
                    <a:pt x="80" y="13"/>
                  </a:lnTo>
                  <a:lnTo>
                    <a:pt x="57" y="28"/>
                  </a:lnTo>
                  <a:lnTo>
                    <a:pt x="38" y="47"/>
                  </a:lnTo>
                  <a:lnTo>
                    <a:pt x="23" y="70"/>
                  </a:lnTo>
                  <a:lnTo>
                    <a:pt x="10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3" y="190"/>
                  </a:lnTo>
                  <a:lnTo>
                    <a:pt x="10" y="220"/>
                  </a:lnTo>
                  <a:lnTo>
                    <a:pt x="23" y="248"/>
                  </a:lnTo>
                  <a:lnTo>
                    <a:pt x="38" y="270"/>
                  </a:lnTo>
                  <a:lnTo>
                    <a:pt x="57" y="289"/>
                  </a:lnTo>
                  <a:lnTo>
                    <a:pt x="80" y="305"/>
                  </a:lnTo>
                  <a:lnTo>
                    <a:pt x="106" y="314"/>
                  </a:lnTo>
                  <a:lnTo>
                    <a:pt x="132" y="317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6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16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16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16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D41F7-31C2-4545-A5A5-A11B245D1584}" type="slidenum">
              <a:rPr lang="ru-RU"/>
              <a:pPr>
                <a:defRPr/>
              </a:pPr>
              <a:t>35</a:t>
            </a:fld>
            <a:endParaRPr lang="ru-RU"/>
          </a:p>
        </p:txBody>
      </p:sp>
      <p:sp>
        <p:nvSpPr>
          <p:cNvPr id="108546" name="AutoShape 2"/>
          <p:cNvSpPr>
            <a:spLocks noChangeArrowheads="1"/>
          </p:cNvSpPr>
          <p:nvPr/>
        </p:nvSpPr>
        <p:spPr bwMode="auto">
          <a:xfrm>
            <a:off x="1397000" y="622300"/>
            <a:ext cx="6808788" cy="2057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859 w 21600"/>
              <a:gd name="T13" fmla="*/ 3859 h 21600"/>
              <a:gd name="T14" fmla="*/ 17741 w 21600"/>
              <a:gd name="T15" fmla="*/ 177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118" y="21600"/>
                </a:lnTo>
                <a:lnTo>
                  <a:pt x="1748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2928938" y="3357563"/>
            <a:ext cx="3576637" cy="1524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4064000" y="5549900"/>
            <a:ext cx="1447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114800" y="56991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Частные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352800" y="3657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Проблемные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2438400" y="111125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Основополагающие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</a:rPr>
              <a:t> </a:t>
            </a:r>
            <a:endParaRPr lang="en-US" sz="3600" b="1" dirty="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 rot="-1171304">
            <a:off x="457200" y="2514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52234" name="Text Box 9"/>
          <p:cNvSpPr txBox="1">
            <a:spLocks noChangeArrowheads="1"/>
          </p:cNvSpPr>
          <p:nvPr/>
        </p:nvSpPr>
        <p:spPr bwMode="auto">
          <a:xfrm>
            <a:off x="6324600" y="3124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4572000" y="4953000"/>
            <a:ext cx="457200" cy="533400"/>
          </a:xfrm>
          <a:prstGeom prst="upDownArrow">
            <a:avLst>
              <a:gd name="adj1" fmla="val 50000"/>
              <a:gd name="adj2" fmla="val 23333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4572000" y="2743200"/>
            <a:ext cx="457200" cy="533400"/>
          </a:xfrm>
          <a:prstGeom prst="upDownArrow">
            <a:avLst>
              <a:gd name="adj1" fmla="val 50000"/>
              <a:gd name="adj2" fmla="val 23333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7092950" y="3429000"/>
            <a:ext cx="1493838" cy="1884363"/>
            <a:chOff x="3744" y="1776"/>
            <a:chExt cx="1179" cy="1488"/>
          </a:xfrm>
        </p:grpSpPr>
        <p:sp>
          <p:nvSpPr>
            <p:cNvPr id="52244" name="AutoShape 13"/>
            <p:cNvSpPr>
              <a:spLocks noChangeAspect="1" noChangeArrowheads="1" noTextEdit="1"/>
            </p:cNvSpPr>
            <p:nvPr/>
          </p:nvSpPr>
          <p:spPr bwMode="auto">
            <a:xfrm>
              <a:off x="3744" y="1776"/>
              <a:ext cx="1179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5" name="Freeform 14"/>
            <p:cNvSpPr>
              <a:spLocks/>
            </p:cNvSpPr>
            <p:nvPr/>
          </p:nvSpPr>
          <p:spPr bwMode="auto">
            <a:xfrm>
              <a:off x="3819" y="1844"/>
              <a:ext cx="1104" cy="1039"/>
            </a:xfrm>
            <a:custGeom>
              <a:avLst/>
              <a:gdLst>
                <a:gd name="T0" fmla="*/ 136 w 1104"/>
                <a:gd name="T1" fmla="*/ 331 h 1039"/>
                <a:gd name="T2" fmla="*/ 132 w 1104"/>
                <a:gd name="T3" fmla="*/ 331 h 1039"/>
                <a:gd name="T4" fmla="*/ 164 w 1104"/>
                <a:gd name="T5" fmla="*/ 334 h 1039"/>
                <a:gd name="T6" fmla="*/ 219 w 1104"/>
                <a:gd name="T7" fmla="*/ 355 h 1039"/>
                <a:gd name="T8" fmla="*/ 263 w 1104"/>
                <a:gd name="T9" fmla="*/ 395 h 1039"/>
                <a:gd name="T10" fmla="*/ 287 w 1104"/>
                <a:gd name="T11" fmla="*/ 445 h 1039"/>
                <a:gd name="T12" fmla="*/ 287 w 1104"/>
                <a:gd name="T13" fmla="*/ 505 h 1039"/>
                <a:gd name="T14" fmla="*/ 266 w 1104"/>
                <a:gd name="T15" fmla="*/ 559 h 1039"/>
                <a:gd name="T16" fmla="*/ 226 w 1104"/>
                <a:gd name="T17" fmla="*/ 599 h 1039"/>
                <a:gd name="T18" fmla="*/ 174 w 1104"/>
                <a:gd name="T19" fmla="*/ 619 h 1039"/>
                <a:gd name="T20" fmla="*/ 103 w 1104"/>
                <a:gd name="T21" fmla="*/ 612 h 1039"/>
                <a:gd name="T22" fmla="*/ 43 w 1104"/>
                <a:gd name="T23" fmla="*/ 578 h 1039"/>
                <a:gd name="T24" fmla="*/ 12 w 1104"/>
                <a:gd name="T25" fmla="*/ 525 h 1039"/>
                <a:gd name="T26" fmla="*/ 2 w 1104"/>
                <a:gd name="T27" fmla="*/ 461 h 1039"/>
                <a:gd name="T28" fmla="*/ 3 w 1104"/>
                <a:gd name="T29" fmla="*/ 386 h 1039"/>
                <a:gd name="T30" fmla="*/ 24 w 1104"/>
                <a:gd name="T31" fmla="*/ 306 h 1039"/>
                <a:gd name="T32" fmla="*/ 68 w 1104"/>
                <a:gd name="T33" fmla="*/ 231 h 1039"/>
                <a:gd name="T34" fmla="*/ 130 w 1104"/>
                <a:gd name="T35" fmla="*/ 162 h 1039"/>
                <a:gd name="T36" fmla="*/ 212 w 1104"/>
                <a:gd name="T37" fmla="*/ 103 h 1039"/>
                <a:gd name="T38" fmla="*/ 313 w 1104"/>
                <a:gd name="T39" fmla="*/ 56 h 1039"/>
                <a:gd name="T40" fmla="*/ 428 w 1104"/>
                <a:gd name="T41" fmla="*/ 21 h 1039"/>
                <a:gd name="T42" fmla="*/ 561 w 1104"/>
                <a:gd name="T43" fmla="*/ 2 h 1039"/>
                <a:gd name="T44" fmla="*/ 686 w 1104"/>
                <a:gd name="T45" fmla="*/ 2 h 1039"/>
                <a:gd name="T46" fmla="*/ 785 w 1104"/>
                <a:gd name="T47" fmla="*/ 17 h 1039"/>
                <a:gd name="T48" fmla="*/ 872 w 1104"/>
                <a:gd name="T49" fmla="*/ 45 h 1039"/>
                <a:gd name="T50" fmla="*/ 946 w 1104"/>
                <a:gd name="T51" fmla="*/ 83 h 1039"/>
                <a:gd name="T52" fmla="*/ 1006 w 1104"/>
                <a:gd name="T53" fmla="*/ 134 h 1039"/>
                <a:gd name="T54" fmla="*/ 1053 w 1104"/>
                <a:gd name="T55" fmla="*/ 191 h 1039"/>
                <a:gd name="T56" fmla="*/ 1085 w 1104"/>
                <a:gd name="T57" fmla="*/ 257 h 1039"/>
                <a:gd name="T58" fmla="*/ 1102 w 1104"/>
                <a:gd name="T59" fmla="*/ 329 h 1039"/>
                <a:gd name="T60" fmla="*/ 1095 w 1104"/>
                <a:gd name="T61" fmla="*/ 444 h 1039"/>
                <a:gd name="T62" fmla="*/ 1043 w 1104"/>
                <a:gd name="T63" fmla="*/ 572 h 1039"/>
                <a:gd name="T64" fmla="*/ 961 w 1104"/>
                <a:gd name="T65" fmla="*/ 665 h 1039"/>
                <a:gd name="T66" fmla="*/ 878 w 1104"/>
                <a:gd name="T67" fmla="*/ 726 h 1039"/>
                <a:gd name="T68" fmla="*/ 818 w 1104"/>
                <a:gd name="T69" fmla="*/ 755 h 1039"/>
                <a:gd name="T70" fmla="*/ 757 w 1104"/>
                <a:gd name="T71" fmla="*/ 778 h 1039"/>
                <a:gd name="T72" fmla="*/ 696 w 1104"/>
                <a:gd name="T73" fmla="*/ 818 h 1039"/>
                <a:gd name="T74" fmla="*/ 656 w 1104"/>
                <a:gd name="T75" fmla="*/ 891 h 1039"/>
                <a:gd name="T76" fmla="*/ 649 w 1104"/>
                <a:gd name="T77" fmla="*/ 1039 h 1039"/>
                <a:gd name="T78" fmla="*/ 566 w 1104"/>
                <a:gd name="T79" fmla="*/ 889 h 1039"/>
                <a:gd name="T80" fmla="*/ 601 w 1104"/>
                <a:gd name="T81" fmla="*/ 740 h 1039"/>
                <a:gd name="T82" fmla="*/ 676 w 1104"/>
                <a:gd name="T83" fmla="*/ 628 h 1039"/>
                <a:gd name="T84" fmla="*/ 750 w 1104"/>
                <a:gd name="T85" fmla="*/ 524 h 1039"/>
                <a:gd name="T86" fmla="*/ 785 w 1104"/>
                <a:gd name="T87" fmla="*/ 390 h 1039"/>
                <a:gd name="T88" fmla="*/ 782 w 1104"/>
                <a:gd name="T89" fmla="*/ 336 h 1039"/>
                <a:gd name="T90" fmla="*/ 771 w 1104"/>
                <a:gd name="T91" fmla="*/ 282 h 1039"/>
                <a:gd name="T92" fmla="*/ 752 w 1104"/>
                <a:gd name="T93" fmla="*/ 233 h 1039"/>
                <a:gd name="T94" fmla="*/ 723 w 1104"/>
                <a:gd name="T95" fmla="*/ 188 h 1039"/>
                <a:gd name="T96" fmla="*/ 679 w 1104"/>
                <a:gd name="T97" fmla="*/ 151 h 1039"/>
                <a:gd name="T98" fmla="*/ 623 w 1104"/>
                <a:gd name="T99" fmla="*/ 122 h 1039"/>
                <a:gd name="T100" fmla="*/ 550 w 1104"/>
                <a:gd name="T101" fmla="*/ 104 h 1039"/>
                <a:gd name="T102" fmla="*/ 460 w 1104"/>
                <a:gd name="T103" fmla="*/ 97 h 1039"/>
                <a:gd name="T104" fmla="*/ 400 w 1104"/>
                <a:gd name="T105" fmla="*/ 104 h 1039"/>
                <a:gd name="T106" fmla="*/ 341 w 1104"/>
                <a:gd name="T107" fmla="*/ 122 h 1039"/>
                <a:gd name="T108" fmla="*/ 285 w 1104"/>
                <a:gd name="T109" fmla="*/ 146 h 1039"/>
                <a:gd name="T110" fmla="*/ 237 w 1104"/>
                <a:gd name="T111" fmla="*/ 179 h 1039"/>
                <a:gd name="T112" fmla="*/ 195 w 1104"/>
                <a:gd name="T113" fmla="*/ 216 h 1039"/>
                <a:gd name="T114" fmla="*/ 162 w 1104"/>
                <a:gd name="T115" fmla="*/ 254 h 1039"/>
                <a:gd name="T116" fmla="*/ 141 w 1104"/>
                <a:gd name="T117" fmla="*/ 292 h 1039"/>
                <a:gd name="T118" fmla="*/ 134 w 1104"/>
                <a:gd name="T119" fmla="*/ 331 h 10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4"/>
                <a:gd name="T181" fmla="*/ 0 h 1039"/>
                <a:gd name="T182" fmla="*/ 1104 w 1104"/>
                <a:gd name="T183" fmla="*/ 1039 h 10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4" h="1039">
                  <a:moveTo>
                    <a:pt x="134" y="331"/>
                  </a:moveTo>
                  <a:lnTo>
                    <a:pt x="136" y="331"/>
                  </a:lnTo>
                  <a:lnTo>
                    <a:pt x="134" y="331"/>
                  </a:lnTo>
                  <a:lnTo>
                    <a:pt x="132" y="331"/>
                  </a:lnTo>
                  <a:lnTo>
                    <a:pt x="134" y="331"/>
                  </a:lnTo>
                  <a:lnTo>
                    <a:pt x="164" y="334"/>
                  </a:lnTo>
                  <a:lnTo>
                    <a:pt x="191" y="341"/>
                  </a:lnTo>
                  <a:lnTo>
                    <a:pt x="219" y="355"/>
                  </a:lnTo>
                  <a:lnTo>
                    <a:pt x="242" y="372"/>
                  </a:lnTo>
                  <a:lnTo>
                    <a:pt x="263" y="395"/>
                  </a:lnTo>
                  <a:lnTo>
                    <a:pt x="277" y="419"/>
                  </a:lnTo>
                  <a:lnTo>
                    <a:pt x="287" y="445"/>
                  </a:lnTo>
                  <a:lnTo>
                    <a:pt x="291" y="475"/>
                  </a:lnTo>
                  <a:lnTo>
                    <a:pt x="287" y="505"/>
                  </a:lnTo>
                  <a:lnTo>
                    <a:pt x="279" y="532"/>
                  </a:lnTo>
                  <a:lnTo>
                    <a:pt x="266" y="559"/>
                  </a:lnTo>
                  <a:lnTo>
                    <a:pt x="247" y="581"/>
                  </a:lnTo>
                  <a:lnTo>
                    <a:pt x="226" y="599"/>
                  </a:lnTo>
                  <a:lnTo>
                    <a:pt x="202" y="612"/>
                  </a:lnTo>
                  <a:lnTo>
                    <a:pt x="174" y="619"/>
                  </a:lnTo>
                  <a:lnTo>
                    <a:pt x="146" y="621"/>
                  </a:lnTo>
                  <a:lnTo>
                    <a:pt x="103" y="612"/>
                  </a:lnTo>
                  <a:lnTo>
                    <a:pt x="70" y="599"/>
                  </a:lnTo>
                  <a:lnTo>
                    <a:pt x="43" y="578"/>
                  </a:lnTo>
                  <a:lnTo>
                    <a:pt x="24" y="553"/>
                  </a:lnTo>
                  <a:lnTo>
                    <a:pt x="12" y="525"/>
                  </a:lnTo>
                  <a:lnTo>
                    <a:pt x="5" y="494"/>
                  </a:lnTo>
                  <a:lnTo>
                    <a:pt x="2" y="461"/>
                  </a:lnTo>
                  <a:lnTo>
                    <a:pt x="0" y="426"/>
                  </a:lnTo>
                  <a:lnTo>
                    <a:pt x="3" y="386"/>
                  </a:lnTo>
                  <a:lnTo>
                    <a:pt x="10" y="346"/>
                  </a:lnTo>
                  <a:lnTo>
                    <a:pt x="24" y="306"/>
                  </a:lnTo>
                  <a:lnTo>
                    <a:pt x="43" y="268"/>
                  </a:lnTo>
                  <a:lnTo>
                    <a:pt x="68" y="231"/>
                  </a:lnTo>
                  <a:lnTo>
                    <a:pt x="97" y="197"/>
                  </a:lnTo>
                  <a:lnTo>
                    <a:pt x="130" y="162"/>
                  </a:lnTo>
                  <a:lnTo>
                    <a:pt x="171" y="132"/>
                  </a:lnTo>
                  <a:lnTo>
                    <a:pt x="212" y="103"/>
                  </a:lnTo>
                  <a:lnTo>
                    <a:pt x="261" y="78"/>
                  </a:lnTo>
                  <a:lnTo>
                    <a:pt x="313" y="56"/>
                  </a:lnTo>
                  <a:lnTo>
                    <a:pt x="369" y="36"/>
                  </a:lnTo>
                  <a:lnTo>
                    <a:pt x="428" y="21"/>
                  </a:lnTo>
                  <a:lnTo>
                    <a:pt x="493" y="9"/>
                  </a:lnTo>
                  <a:lnTo>
                    <a:pt x="561" y="2"/>
                  </a:lnTo>
                  <a:lnTo>
                    <a:pt x="632" y="0"/>
                  </a:lnTo>
                  <a:lnTo>
                    <a:pt x="686" y="2"/>
                  </a:lnTo>
                  <a:lnTo>
                    <a:pt x="737" y="7"/>
                  </a:lnTo>
                  <a:lnTo>
                    <a:pt x="785" y="17"/>
                  </a:lnTo>
                  <a:lnTo>
                    <a:pt x="831" y="29"/>
                  </a:lnTo>
                  <a:lnTo>
                    <a:pt x="872" y="45"/>
                  </a:lnTo>
                  <a:lnTo>
                    <a:pt x="911" y="63"/>
                  </a:lnTo>
                  <a:lnTo>
                    <a:pt x="946" y="83"/>
                  </a:lnTo>
                  <a:lnTo>
                    <a:pt x="979" y="108"/>
                  </a:lnTo>
                  <a:lnTo>
                    <a:pt x="1006" y="134"/>
                  </a:lnTo>
                  <a:lnTo>
                    <a:pt x="1033" y="162"/>
                  </a:lnTo>
                  <a:lnTo>
                    <a:pt x="1053" y="191"/>
                  </a:lnTo>
                  <a:lnTo>
                    <a:pt x="1071" y="224"/>
                  </a:lnTo>
                  <a:lnTo>
                    <a:pt x="1085" y="257"/>
                  </a:lnTo>
                  <a:lnTo>
                    <a:pt x="1095" y="292"/>
                  </a:lnTo>
                  <a:lnTo>
                    <a:pt x="1102" y="329"/>
                  </a:lnTo>
                  <a:lnTo>
                    <a:pt x="1104" y="365"/>
                  </a:lnTo>
                  <a:lnTo>
                    <a:pt x="1095" y="444"/>
                  </a:lnTo>
                  <a:lnTo>
                    <a:pt x="1074" y="513"/>
                  </a:lnTo>
                  <a:lnTo>
                    <a:pt x="1043" y="572"/>
                  </a:lnTo>
                  <a:lnTo>
                    <a:pt x="1005" y="623"/>
                  </a:lnTo>
                  <a:lnTo>
                    <a:pt x="961" y="665"/>
                  </a:lnTo>
                  <a:lnTo>
                    <a:pt x="918" y="699"/>
                  </a:lnTo>
                  <a:lnTo>
                    <a:pt x="878" y="726"/>
                  </a:lnTo>
                  <a:lnTo>
                    <a:pt x="843" y="745"/>
                  </a:lnTo>
                  <a:lnTo>
                    <a:pt x="818" y="755"/>
                  </a:lnTo>
                  <a:lnTo>
                    <a:pt x="789" y="766"/>
                  </a:lnTo>
                  <a:lnTo>
                    <a:pt x="757" y="778"/>
                  </a:lnTo>
                  <a:lnTo>
                    <a:pt x="726" y="795"/>
                  </a:lnTo>
                  <a:lnTo>
                    <a:pt x="696" y="818"/>
                  </a:lnTo>
                  <a:lnTo>
                    <a:pt x="672" y="849"/>
                  </a:lnTo>
                  <a:lnTo>
                    <a:pt x="656" y="891"/>
                  </a:lnTo>
                  <a:lnTo>
                    <a:pt x="649" y="947"/>
                  </a:lnTo>
                  <a:lnTo>
                    <a:pt x="649" y="1039"/>
                  </a:lnTo>
                  <a:lnTo>
                    <a:pt x="566" y="1039"/>
                  </a:lnTo>
                  <a:lnTo>
                    <a:pt x="566" y="889"/>
                  </a:lnTo>
                  <a:lnTo>
                    <a:pt x="576" y="807"/>
                  </a:lnTo>
                  <a:lnTo>
                    <a:pt x="601" y="740"/>
                  </a:lnTo>
                  <a:lnTo>
                    <a:pt x="636" y="682"/>
                  </a:lnTo>
                  <a:lnTo>
                    <a:pt x="676" y="628"/>
                  </a:lnTo>
                  <a:lnTo>
                    <a:pt x="716" y="578"/>
                  </a:lnTo>
                  <a:lnTo>
                    <a:pt x="750" y="524"/>
                  </a:lnTo>
                  <a:lnTo>
                    <a:pt x="775" y="463"/>
                  </a:lnTo>
                  <a:lnTo>
                    <a:pt x="785" y="390"/>
                  </a:lnTo>
                  <a:lnTo>
                    <a:pt x="785" y="362"/>
                  </a:lnTo>
                  <a:lnTo>
                    <a:pt x="782" y="336"/>
                  </a:lnTo>
                  <a:lnTo>
                    <a:pt x="778" y="308"/>
                  </a:lnTo>
                  <a:lnTo>
                    <a:pt x="771" y="282"/>
                  </a:lnTo>
                  <a:lnTo>
                    <a:pt x="763" y="257"/>
                  </a:lnTo>
                  <a:lnTo>
                    <a:pt x="752" y="233"/>
                  </a:lnTo>
                  <a:lnTo>
                    <a:pt x="738" y="210"/>
                  </a:lnTo>
                  <a:lnTo>
                    <a:pt x="723" y="188"/>
                  </a:lnTo>
                  <a:lnTo>
                    <a:pt x="703" y="169"/>
                  </a:lnTo>
                  <a:lnTo>
                    <a:pt x="679" y="151"/>
                  </a:lnTo>
                  <a:lnTo>
                    <a:pt x="653" y="136"/>
                  </a:lnTo>
                  <a:lnTo>
                    <a:pt x="623" y="122"/>
                  </a:lnTo>
                  <a:lnTo>
                    <a:pt x="589" y="111"/>
                  </a:lnTo>
                  <a:lnTo>
                    <a:pt x="550" y="104"/>
                  </a:lnTo>
                  <a:lnTo>
                    <a:pt x="507" y="99"/>
                  </a:lnTo>
                  <a:lnTo>
                    <a:pt x="460" y="97"/>
                  </a:lnTo>
                  <a:lnTo>
                    <a:pt x="430" y="99"/>
                  </a:lnTo>
                  <a:lnTo>
                    <a:pt x="400" y="104"/>
                  </a:lnTo>
                  <a:lnTo>
                    <a:pt x="371" y="111"/>
                  </a:lnTo>
                  <a:lnTo>
                    <a:pt x="341" y="122"/>
                  </a:lnTo>
                  <a:lnTo>
                    <a:pt x="313" y="132"/>
                  </a:lnTo>
                  <a:lnTo>
                    <a:pt x="285" y="146"/>
                  </a:lnTo>
                  <a:lnTo>
                    <a:pt x="261" y="162"/>
                  </a:lnTo>
                  <a:lnTo>
                    <a:pt x="237" y="179"/>
                  </a:lnTo>
                  <a:lnTo>
                    <a:pt x="214" y="197"/>
                  </a:lnTo>
                  <a:lnTo>
                    <a:pt x="195" y="216"/>
                  </a:lnTo>
                  <a:lnTo>
                    <a:pt x="178" y="235"/>
                  </a:lnTo>
                  <a:lnTo>
                    <a:pt x="162" y="254"/>
                  </a:lnTo>
                  <a:lnTo>
                    <a:pt x="150" y="273"/>
                  </a:lnTo>
                  <a:lnTo>
                    <a:pt x="141" y="292"/>
                  </a:lnTo>
                  <a:lnTo>
                    <a:pt x="136" y="311"/>
                  </a:lnTo>
                  <a:lnTo>
                    <a:pt x="134" y="33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6" name="Freeform 15"/>
            <p:cNvSpPr>
              <a:spLocks/>
            </p:cNvSpPr>
            <p:nvPr/>
          </p:nvSpPr>
          <p:spPr bwMode="auto">
            <a:xfrm>
              <a:off x="4298" y="2946"/>
              <a:ext cx="266" cy="318"/>
            </a:xfrm>
            <a:custGeom>
              <a:avLst/>
              <a:gdLst>
                <a:gd name="T0" fmla="*/ 132 w 265"/>
                <a:gd name="T1" fmla="*/ 318 h 318"/>
                <a:gd name="T2" fmla="*/ 164 w 265"/>
                <a:gd name="T3" fmla="*/ 315 h 318"/>
                <a:gd name="T4" fmla="*/ 190 w 265"/>
                <a:gd name="T5" fmla="*/ 306 h 318"/>
                <a:gd name="T6" fmla="*/ 213 w 265"/>
                <a:gd name="T7" fmla="*/ 290 h 318"/>
                <a:gd name="T8" fmla="*/ 232 w 265"/>
                <a:gd name="T9" fmla="*/ 271 h 318"/>
                <a:gd name="T10" fmla="*/ 248 w 265"/>
                <a:gd name="T11" fmla="*/ 248 h 318"/>
                <a:gd name="T12" fmla="*/ 260 w 265"/>
                <a:gd name="T13" fmla="*/ 221 h 318"/>
                <a:gd name="T14" fmla="*/ 267 w 265"/>
                <a:gd name="T15" fmla="*/ 191 h 318"/>
                <a:gd name="T16" fmla="*/ 271 w 265"/>
                <a:gd name="T17" fmla="*/ 160 h 318"/>
                <a:gd name="T18" fmla="*/ 267 w 265"/>
                <a:gd name="T19" fmla="*/ 127 h 318"/>
                <a:gd name="T20" fmla="*/ 260 w 265"/>
                <a:gd name="T21" fmla="*/ 97 h 318"/>
                <a:gd name="T22" fmla="*/ 248 w 265"/>
                <a:gd name="T23" fmla="*/ 69 h 318"/>
                <a:gd name="T24" fmla="*/ 232 w 265"/>
                <a:gd name="T25" fmla="*/ 47 h 318"/>
                <a:gd name="T26" fmla="*/ 213 w 265"/>
                <a:gd name="T27" fmla="*/ 27 h 318"/>
                <a:gd name="T28" fmla="*/ 190 w 265"/>
                <a:gd name="T29" fmla="*/ 12 h 318"/>
                <a:gd name="T30" fmla="*/ 164 w 265"/>
                <a:gd name="T31" fmla="*/ 3 h 318"/>
                <a:gd name="T32" fmla="*/ 132 w 265"/>
                <a:gd name="T33" fmla="*/ 0 h 318"/>
                <a:gd name="T34" fmla="*/ 106 w 265"/>
                <a:gd name="T35" fmla="*/ 3 h 318"/>
                <a:gd name="T36" fmla="*/ 80 w 265"/>
                <a:gd name="T37" fmla="*/ 12 h 318"/>
                <a:gd name="T38" fmla="*/ 57 w 265"/>
                <a:gd name="T39" fmla="*/ 27 h 318"/>
                <a:gd name="T40" fmla="*/ 38 w 265"/>
                <a:gd name="T41" fmla="*/ 47 h 318"/>
                <a:gd name="T42" fmla="*/ 22 w 265"/>
                <a:gd name="T43" fmla="*/ 69 h 318"/>
                <a:gd name="T44" fmla="*/ 10 w 265"/>
                <a:gd name="T45" fmla="*/ 97 h 318"/>
                <a:gd name="T46" fmla="*/ 3 w 265"/>
                <a:gd name="T47" fmla="*/ 127 h 318"/>
                <a:gd name="T48" fmla="*/ 0 w 265"/>
                <a:gd name="T49" fmla="*/ 160 h 318"/>
                <a:gd name="T50" fmla="*/ 3 w 265"/>
                <a:gd name="T51" fmla="*/ 191 h 318"/>
                <a:gd name="T52" fmla="*/ 10 w 265"/>
                <a:gd name="T53" fmla="*/ 221 h 318"/>
                <a:gd name="T54" fmla="*/ 22 w 265"/>
                <a:gd name="T55" fmla="*/ 248 h 318"/>
                <a:gd name="T56" fmla="*/ 38 w 265"/>
                <a:gd name="T57" fmla="*/ 271 h 318"/>
                <a:gd name="T58" fmla="*/ 57 w 265"/>
                <a:gd name="T59" fmla="*/ 290 h 318"/>
                <a:gd name="T60" fmla="*/ 80 w 265"/>
                <a:gd name="T61" fmla="*/ 306 h 318"/>
                <a:gd name="T62" fmla="*/ 106 w 265"/>
                <a:gd name="T63" fmla="*/ 315 h 318"/>
                <a:gd name="T64" fmla="*/ 132 w 265"/>
                <a:gd name="T65" fmla="*/ 318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5"/>
                <a:gd name="T100" fmla="*/ 0 h 318"/>
                <a:gd name="T101" fmla="*/ 265 w 265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5" h="318">
                  <a:moveTo>
                    <a:pt x="132" y="318"/>
                  </a:moveTo>
                  <a:lnTo>
                    <a:pt x="158" y="315"/>
                  </a:lnTo>
                  <a:lnTo>
                    <a:pt x="184" y="306"/>
                  </a:lnTo>
                  <a:lnTo>
                    <a:pt x="207" y="290"/>
                  </a:lnTo>
                  <a:lnTo>
                    <a:pt x="226" y="271"/>
                  </a:lnTo>
                  <a:lnTo>
                    <a:pt x="242" y="248"/>
                  </a:lnTo>
                  <a:lnTo>
                    <a:pt x="254" y="221"/>
                  </a:lnTo>
                  <a:lnTo>
                    <a:pt x="261" y="191"/>
                  </a:lnTo>
                  <a:lnTo>
                    <a:pt x="265" y="160"/>
                  </a:lnTo>
                  <a:lnTo>
                    <a:pt x="261" y="127"/>
                  </a:lnTo>
                  <a:lnTo>
                    <a:pt x="254" y="97"/>
                  </a:lnTo>
                  <a:lnTo>
                    <a:pt x="242" y="69"/>
                  </a:lnTo>
                  <a:lnTo>
                    <a:pt x="226" y="47"/>
                  </a:lnTo>
                  <a:lnTo>
                    <a:pt x="207" y="27"/>
                  </a:lnTo>
                  <a:lnTo>
                    <a:pt x="184" y="12"/>
                  </a:lnTo>
                  <a:lnTo>
                    <a:pt x="158" y="3"/>
                  </a:lnTo>
                  <a:lnTo>
                    <a:pt x="132" y="0"/>
                  </a:lnTo>
                  <a:lnTo>
                    <a:pt x="106" y="3"/>
                  </a:lnTo>
                  <a:lnTo>
                    <a:pt x="80" y="12"/>
                  </a:lnTo>
                  <a:lnTo>
                    <a:pt x="57" y="27"/>
                  </a:lnTo>
                  <a:lnTo>
                    <a:pt x="38" y="47"/>
                  </a:lnTo>
                  <a:lnTo>
                    <a:pt x="22" y="69"/>
                  </a:lnTo>
                  <a:lnTo>
                    <a:pt x="10" y="97"/>
                  </a:lnTo>
                  <a:lnTo>
                    <a:pt x="3" y="127"/>
                  </a:lnTo>
                  <a:lnTo>
                    <a:pt x="0" y="160"/>
                  </a:lnTo>
                  <a:lnTo>
                    <a:pt x="3" y="191"/>
                  </a:lnTo>
                  <a:lnTo>
                    <a:pt x="10" y="221"/>
                  </a:lnTo>
                  <a:lnTo>
                    <a:pt x="22" y="248"/>
                  </a:lnTo>
                  <a:lnTo>
                    <a:pt x="38" y="27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6" y="315"/>
                  </a:lnTo>
                  <a:lnTo>
                    <a:pt x="132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7" name="Freeform 16"/>
            <p:cNvSpPr>
              <a:spLocks/>
            </p:cNvSpPr>
            <p:nvPr/>
          </p:nvSpPr>
          <p:spPr bwMode="auto">
            <a:xfrm>
              <a:off x="3744" y="1776"/>
              <a:ext cx="1104" cy="1039"/>
            </a:xfrm>
            <a:custGeom>
              <a:avLst/>
              <a:gdLst>
                <a:gd name="T0" fmla="*/ 136 w 1104"/>
                <a:gd name="T1" fmla="*/ 332 h 1039"/>
                <a:gd name="T2" fmla="*/ 132 w 1104"/>
                <a:gd name="T3" fmla="*/ 332 h 1039"/>
                <a:gd name="T4" fmla="*/ 164 w 1104"/>
                <a:gd name="T5" fmla="*/ 336 h 1039"/>
                <a:gd name="T6" fmla="*/ 219 w 1104"/>
                <a:gd name="T7" fmla="*/ 357 h 1039"/>
                <a:gd name="T8" fmla="*/ 263 w 1104"/>
                <a:gd name="T9" fmla="*/ 397 h 1039"/>
                <a:gd name="T10" fmla="*/ 287 w 1104"/>
                <a:gd name="T11" fmla="*/ 447 h 1039"/>
                <a:gd name="T12" fmla="*/ 287 w 1104"/>
                <a:gd name="T13" fmla="*/ 506 h 1039"/>
                <a:gd name="T14" fmla="*/ 266 w 1104"/>
                <a:gd name="T15" fmla="*/ 560 h 1039"/>
                <a:gd name="T16" fmla="*/ 226 w 1104"/>
                <a:gd name="T17" fmla="*/ 600 h 1039"/>
                <a:gd name="T18" fmla="*/ 176 w 1104"/>
                <a:gd name="T19" fmla="*/ 620 h 1039"/>
                <a:gd name="T20" fmla="*/ 103 w 1104"/>
                <a:gd name="T21" fmla="*/ 614 h 1039"/>
                <a:gd name="T22" fmla="*/ 44 w 1104"/>
                <a:gd name="T23" fmla="*/ 580 h 1039"/>
                <a:gd name="T24" fmla="*/ 12 w 1104"/>
                <a:gd name="T25" fmla="*/ 526 h 1039"/>
                <a:gd name="T26" fmla="*/ 2 w 1104"/>
                <a:gd name="T27" fmla="*/ 461 h 1039"/>
                <a:gd name="T28" fmla="*/ 3 w 1104"/>
                <a:gd name="T29" fmla="*/ 388 h 1039"/>
                <a:gd name="T30" fmla="*/ 24 w 1104"/>
                <a:gd name="T31" fmla="*/ 308 h 1039"/>
                <a:gd name="T32" fmla="*/ 68 w 1104"/>
                <a:gd name="T33" fmla="*/ 233 h 1039"/>
                <a:gd name="T34" fmla="*/ 132 w 1104"/>
                <a:gd name="T35" fmla="*/ 164 h 1039"/>
                <a:gd name="T36" fmla="*/ 214 w 1104"/>
                <a:gd name="T37" fmla="*/ 104 h 1039"/>
                <a:gd name="T38" fmla="*/ 313 w 1104"/>
                <a:gd name="T39" fmla="*/ 56 h 1039"/>
                <a:gd name="T40" fmla="*/ 430 w 1104"/>
                <a:gd name="T41" fmla="*/ 21 h 1039"/>
                <a:gd name="T42" fmla="*/ 561 w 1104"/>
                <a:gd name="T43" fmla="*/ 2 h 1039"/>
                <a:gd name="T44" fmla="*/ 686 w 1104"/>
                <a:gd name="T45" fmla="*/ 2 h 1039"/>
                <a:gd name="T46" fmla="*/ 785 w 1104"/>
                <a:gd name="T47" fmla="*/ 17 h 1039"/>
                <a:gd name="T48" fmla="*/ 872 w 1104"/>
                <a:gd name="T49" fmla="*/ 45 h 1039"/>
                <a:gd name="T50" fmla="*/ 946 w 1104"/>
                <a:gd name="T51" fmla="*/ 85 h 1039"/>
                <a:gd name="T52" fmla="*/ 1007 w 1104"/>
                <a:gd name="T53" fmla="*/ 136 h 1039"/>
                <a:gd name="T54" fmla="*/ 1054 w 1104"/>
                <a:gd name="T55" fmla="*/ 193 h 1039"/>
                <a:gd name="T56" fmla="*/ 1085 w 1104"/>
                <a:gd name="T57" fmla="*/ 259 h 1039"/>
                <a:gd name="T58" fmla="*/ 1102 w 1104"/>
                <a:gd name="T59" fmla="*/ 331 h 1039"/>
                <a:gd name="T60" fmla="*/ 1095 w 1104"/>
                <a:gd name="T61" fmla="*/ 446 h 1039"/>
                <a:gd name="T62" fmla="*/ 1043 w 1104"/>
                <a:gd name="T63" fmla="*/ 573 h 1039"/>
                <a:gd name="T64" fmla="*/ 961 w 1104"/>
                <a:gd name="T65" fmla="*/ 665 h 1039"/>
                <a:gd name="T66" fmla="*/ 878 w 1104"/>
                <a:gd name="T67" fmla="*/ 726 h 1039"/>
                <a:gd name="T68" fmla="*/ 819 w 1104"/>
                <a:gd name="T69" fmla="*/ 757 h 1039"/>
                <a:gd name="T70" fmla="*/ 758 w 1104"/>
                <a:gd name="T71" fmla="*/ 780 h 1039"/>
                <a:gd name="T72" fmla="*/ 697 w 1104"/>
                <a:gd name="T73" fmla="*/ 818 h 1039"/>
                <a:gd name="T74" fmla="*/ 657 w 1104"/>
                <a:gd name="T75" fmla="*/ 891 h 1039"/>
                <a:gd name="T76" fmla="*/ 650 w 1104"/>
                <a:gd name="T77" fmla="*/ 1039 h 1039"/>
                <a:gd name="T78" fmla="*/ 568 w 1104"/>
                <a:gd name="T79" fmla="*/ 889 h 1039"/>
                <a:gd name="T80" fmla="*/ 601 w 1104"/>
                <a:gd name="T81" fmla="*/ 740 h 1039"/>
                <a:gd name="T82" fmla="*/ 676 w 1104"/>
                <a:gd name="T83" fmla="*/ 630 h 1039"/>
                <a:gd name="T84" fmla="*/ 751 w 1104"/>
                <a:gd name="T85" fmla="*/ 526 h 1039"/>
                <a:gd name="T86" fmla="*/ 785 w 1104"/>
                <a:gd name="T87" fmla="*/ 392 h 1039"/>
                <a:gd name="T88" fmla="*/ 782 w 1104"/>
                <a:gd name="T89" fmla="*/ 336 h 1039"/>
                <a:gd name="T90" fmla="*/ 771 w 1104"/>
                <a:gd name="T91" fmla="*/ 284 h 1039"/>
                <a:gd name="T92" fmla="*/ 752 w 1104"/>
                <a:gd name="T93" fmla="*/ 233 h 1039"/>
                <a:gd name="T94" fmla="*/ 723 w 1104"/>
                <a:gd name="T95" fmla="*/ 190 h 1039"/>
                <a:gd name="T96" fmla="*/ 679 w 1104"/>
                <a:gd name="T97" fmla="*/ 153 h 1039"/>
                <a:gd name="T98" fmla="*/ 623 w 1104"/>
                <a:gd name="T99" fmla="*/ 124 h 1039"/>
                <a:gd name="T100" fmla="*/ 550 w 1104"/>
                <a:gd name="T101" fmla="*/ 106 h 1039"/>
                <a:gd name="T102" fmla="*/ 460 w 1104"/>
                <a:gd name="T103" fmla="*/ 99 h 1039"/>
                <a:gd name="T104" fmla="*/ 401 w 1104"/>
                <a:gd name="T105" fmla="*/ 106 h 1039"/>
                <a:gd name="T106" fmla="*/ 341 w 1104"/>
                <a:gd name="T107" fmla="*/ 122 h 1039"/>
                <a:gd name="T108" fmla="*/ 286 w 1104"/>
                <a:gd name="T109" fmla="*/ 148 h 1039"/>
                <a:gd name="T110" fmla="*/ 237 w 1104"/>
                <a:gd name="T111" fmla="*/ 179 h 1039"/>
                <a:gd name="T112" fmla="*/ 195 w 1104"/>
                <a:gd name="T113" fmla="*/ 216 h 1039"/>
                <a:gd name="T114" fmla="*/ 162 w 1104"/>
                <a:gd name="T115" fmla="*/ 256 h 1039"/>
                <a:gd name="T116" fmla="*/ 141 w 1104"/>
                <a:gd name="T117" fmla="*/ 294 h 1039"/>
                <a:gd name="T118" fmla="*/ 134 w 1104"/>
                <a:gd name="T119" fmla="*/ 332 h 10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4"/>
                <a:gd name="T181" fmla="*/ 0 h 1039"/>
                <a:gd name="T182" fmla="*/ 1104 w 1104"/>
                <a:gd name="T183" fmla="*/ 1039 h 10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4" h="1039">
                  <a:moveTo>
                    <a:pt x="134" y="332"/>
                  </a:moveTo>
                  <a:lnTo>
                    <a:pt x="136" y="332"/>
                  </a:lnTo>
                  <a:lnTo>
                    <a:pt x="134" y="332"/>
                  </a:lnTo>
                  <a:lnTo>
                    <a:pt x="132" y="332"/>
                  </a:lnTo>
                  <a:lnTo>
                    <a:pt x="134" y="332"/>
                  </a:lnTo>
                  <a:lnTo>
                    <a:pt x="164" y="336"/>
                  </a:lnTo>
                  <a:lnTo>
                    <a:pt x="192" y="343"/>
                  </a:lnTo>
                  <a:lnTo>
                    <a:pt x="219" y="357"/>
                  </a:lnTo>
                  <a:lnTo>
                    <a:pt x="242" y="374"/>
                  </a:lnTo>
                  <a:lnTo>
                    <a:pt x="263" y="397"/>
                  </a:lnTo>
                  <a:lnTo>
                    <a:pt x="277" y="421"/>
                  </a:lnTo>
                  <a:lnTo>
                    <a:pt x="287" y="447"/>
                  </a:lnTo>
                  <a:lnTo>
                    <a:pt x="291" y="477"/>
                  </a:lnTo>
                  <a:lnTo>
                    <a:pt x="287" y="506"/>
                  </a:lnTo>
                  <a:lnTo>
                    <a:pt x="280" y="534"/>
                  </a:lnTo>
                  <a:lnTo>
                    <a:pt x="266" y="560"/>
                  </a:lnTo>
                  <a:lnTo>
                    <a:pt x="249" y="581"/>
                  </a:lnTo>
                  <a:lnTo>
                    <a:pt x="226" y="600"/>
                  </a:lnTo>
                  <a:lnTo>
                    <a:pt x="202" y="613"/>
                  </a:lnTo>
                  <a:lnTo>
                    <a:pt x="176" y="620"/>
                  </a:lnTo>
                  <a:lnTo>
                    <a:pt x="146" y="621"/>
                  </a:lnTo>
                  <a:lnTo>
                    <a:pt x="103" y="614"/>
                  </a:lnTo>
                  <a:lnTo>
                    <a:pt x="70" y="599"/>
                  </a:lnTo>
                  <a:lnTo>
                    <a:pt x="44" y="580"/>
                  </a:lnTo>
                  <a:lnTo>
                    <a:pt x="24" y="555"/>
                  </a:lnTo>
                  <a:lnTo>
                    <a:pt x="12" y="526"/>
                  </a:lnTo>
                  <a:lnTo>
                    <a:pt x="5" y="494"/>
                  </a:lnTo>
                  <a:lnTo>
                    <a:pt x="2" y="461"/>
                  </a:lnTo>
                  <a:lnTo>
                    <a:pt x="0" y="428"/>
                  </a:lnTo>
                  <a:lnTo>
                    <a:pt x="3" y="388"/>
                  </a:lnTo>
                  <a:lnTo>
                    <a:pt x="10" y="348"/>
                  </a:lnTo>
                  <a:lnTo>
                    <a:pt x="24" y="308"/>
                  </a:lnTo>
                  <a:lnTo>
                    <a:pt x="44" y="270"/>
                  </a:lnTo>
                  <a:lnTo>
                    <a:pt x="68" y="233"/>
                  </a:lnTo>
                  <a:lnTo>
                    <a:pt x="98" y="197"/>
                  </a:lnTo>
                  <a:lnTo>
                    <a:pt x="132" y="164"/>
                  </a:lnTo>
                  <a:lnTo>
                    <a:pt x="171" y="132"/>
                  </a:lnTo>
                  <a:lnTo>
                    <a:pt x="214" y="104"/>
                  </a:lnTo>
                  <a:lnTo>
                    <a:pt x="261" y="78"/>
                  </a:lnTo>
                  <a:lnTo>
                    <a:pt x="313" y="56"/>
                  </a:lnTo>
                  <a:lnTo>
                    <a:pt x="369" y="37"/>
                  </a:lnTo>
                  <a:lnTo>
                    <a:pt x="430" y="21"/>
                  </a:lnTo>
                  <a:lnTo>
                    <a:pt x="493" y="9"/>
                  </a:lnTo>
                  <a:lnTo>
                    <a:pt x="561" y="2"/>
                  </a:lnTo>
                  <a:lnTo>
                    <a:pt x="632" y="0"/>
                  </a:lnTo>
                  <a:lnTo>
                    <a:pt x="686" y="2"/>
                  </a:lnTo>
                  <a:lnTo>
                    <a:pt x="737" y="9"/>
                  </a:lnTo>
                  <a:lnTo>
                    <a:pt x="785" y="17"/>
                  </a:lnTo>
                  <a:lnTo>
                    <a:pt x="831" y="30"/>
                  </a:lnTo>
                  <a:lnTo>
                    <a:pt x="872" y="45"/>
                  </a:lnTo>
                  <a:lnTo>
                    <a:pt x="911" y="64"/>
                  </a:lnTo>
                  <a:lnTo>
                    <a:pt x="946" y="85"/>
                  </a:lnTo>
                  <a:lnTo>
                    <a:pt x="979" y="110"/>
                  </a:lnTo>
                  <a:lnTo>
                    <a:pt x="1007" y="136"/>
                  </a:lnTo>
                  <a:lnTo>
                    <a:pt x="1033" y="164"/>
                  </a:lnTo>
                  <a:lnTo>
                    <a:pt x="1054" y="193"/>
                  </a:lnTo>
                  <a:lnTo>
                    <a:pt x="1071" y="226"/>
                  </a:lnTo>
                  <a:lnTo>
                    <a:pt x="1085" y="259"/>
                  </a:lnTo>
                  <a:lnTo>
                    <a:pt x="1095" y="294"/>
                  </a:lnTo>
                  <a:lnTo>
                    <a:pt x="1102" y="331"/>
                  </a:lnTo>
                  <a:lnTo>
                    <a:pt x="1104" y="367"/>
                  </a:lnTo>
                  <a:lnTo>
                    <a:pt x="1095" y="446"/>
                  </a:lnTo>
                  <a:lnTo>
                    <a:pt x="1075" y="513"/>
                  </a:lnTo>
                  <a:lnTo>
                    <a:pt x="1043" y="573"/>
                  </a:lnTo>
                  <a:lnTo>
                    <a:pt x="1005" y="623"/>
                  </a:lnTo>
                  <a:lnTo>
                    <a:pt x="961" y="665"/>
                  </a:lnTo>
                  <a:lnTo>
                    <a:pt x="918" y="700"/>
                  </a:lnTo>
                  <a:lnTo>
                    <a:pt x="878" y="726"/>
                  </a:lnTo>
                  <a:lnTo>
                    <a:pt x="843" y="747"/>
                  </a:lnTo>
                  <a:lnTo>
                    <a:pt x="819" y="757"/>
                  </a:lnTo>
                  <a:lnTo>
                    <a:pt x="789" y="767"/>
                  </a:lnTo>
                  <a:lnTo>
                    <a:pt x="758" y="780"/>
                  </a:lnTo>
                  <a:lnTo>
                    <a:pt x="726" y="795"/>
                  </a:lnTo>
                  <a:lnTo>
                    <a:pt x="697" y="818"/>
                  </a:lnTo>
                  <a:lnTo>
                    <a:pt x="672" y="849"/>
                  </a:lnTo>
                  <a:lnTo>
                    <a:pt x="657" y="891"/>
                  </a:lnTo>
                  <a:lnTo>
                    <a:pt x="650" y="947"/>
                  </a:lnTo>
                  <a:lnTo>
                    <a:pt x="650" y="1039"/>
                  </a:lnTo>
                  <a:lnTo>
                    <a:pt x="568" y="1039"/>
                  </a:lnTo>
                  <a:lnTo>
                    <a:pt x="568" y="889"/>
                  </a:lnTo>
                  <a:lnTo>
                    <a:pt x="576" y="808"/>
                  </a:lnTo>
                  <a:lnTo>
                    <a:pt x="601" y="740"/>
                  </a:lnTo>
                  <a:lnTo>
                    <a:pt x="636" y="682"/>
                  </a:lnTo>
                  <a:lnTo>
                    <a:pt x="676" y="630"/>
                  </a:lnTo>
                  <a:lnTo>
                    <a:pt x="716" y="580"/>
                  </a:lnTo>
                  <a:lnTo>
                    <a:pt x="751" y="526"/>
                  </a:lnTo>
                  <a:lnTo>
                    <a:pt x="775" y="465"/>
                  </a:lnTo>
                  <a:lnTo>
                    <a:pt x="785" y="392"/>
                  </a:lnTo>
                  <a:lnTo>
                    <a:pt x="785" y="364"/>
                  </a:lnTo>
                  <a:lnTo>
                    <a:pt x="782" y="336"/>
                  </a:lnTo>
                  <a:lnTo>
                    <a:pt x="778" y="310"/>
                  </a:lnTo>
                  <a:lnTo>
                    <a:pt x="771" y="284"/>
                  </a:lnTo>
                  <a:lnTo>
                    <a:pt x="763" y="258"/>
                  </a:lnTo>
                  <a:lnTo>
                    <a:pt x="752" y="233"/>
                  </a:lnTo>
                  <a:lnTo>
                    <a:pt x="738" y="211"/>
                  </a:lnTo>
                  <a:lnTo>
                    <a:pt x="723" y="190"/>
                  </a:lnTo>
                  <a:lnTo>
                    <a:pt x="704" y="171"/>
                  </a:lnTo>
                  <a:lnTo>
                    <a:pt x="679" y="153"/>
                  </a:lnTo>
                  <a:lnTo>
                    <a:pt x="653" y="137"/>
                  </a:lnTo>
                  <a:lnTo>
                    <a:pt x="623" y="124"/>
                  </a:lnTo>
                  <a:lnTo>
                    <a:pt x="589" y="113"/>
                  </a:lnTo>
                  <a:lnTo>
                    <a:pt x="550" y="106"/>
                  </a:lnTo>
                  <a:lnTo>
                    <a:pt x="507" y="101"/>
                  </a:lnTo>
                  <a:lnTo>
                    <a:pt x="460" y="99"/>
                  </a:lnTo>
                  <a:lnTo>
                    <a:pt x="430" y="101"/>
                  </a:lnTo>
                  <a:lnTo>
                    <a:pt x="401" y="106"/>
                  </a:lnTo>
                  <a:lnTo>
                    <a:pt x="371" y="113"/>
                  </a:lnTo>
                  <a:lnTo>
                    <a:pt x="341" y="122"/>
                  </a:lnTo>
                  <a:lnTo>
                    <a:pt x="313" y="134"/>
                  </a:lnTo>
                  <a:lnTo>
                    <a:pt x="286" y="148"/>
                  </a:lnTo>
                  <a:lnTo>
                    <a:pt x="261" y="164"/>
                  </a:lnTo>
                  <a:lnTo>
                    <a:pt x="237" y="179"/>
                  </a:lnTo>
                  <a:lnTo>
                    <a:pt x="214" y="198"/>
                  </a:lnTo>
                  <a:lnTo>
                    <a:pt x="195" y="216"/>
                  </a:lnTo>
                  <a:lnTo>
                    <a:pt x="178" y="237"/>
                  </a:lnTo>
                  <a:lnTo>
                    <a:pt x="162" y="256"/>
                  </a:lnTo>
                  <a:lnTo>
                    <a:pt x="150" y="275"/>
                  </a:lnTo>
                  <a:lnTo>
                    <a:pt x="141" y="294"/>
                  </a:lnTo>
                  <a:lnTo>
                    <a:pt x="136" y="313"/>
                  </a:lnTo>
                  <a:lnTo>
                    <a:pt x="134" y="33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8" name="Freeform 17"/>
            <p:cNvSpPr>
              <a:spLocks/>
            </p:cNvSpPr>
            <p:nvPr/>
          </p:nvSpPr>
          <p:spPr bwMode="auto">
            <a:xfrm>
              <a:off x="4223" y="2879"/>
              <a:ext cx="267" cy="317"/>
            </a:xfrm>
            <a:custGeom>
              <a:avLst/>
              <a:gdLst>
                <a:gd name="T0" fmla="*/ 138 w 265"/>
                <a:gd name="T1" fmla="*/ 317 h 317"/>
                <a:gd name="T2" fmla="*/ 164 w 265"/>
                <a:gd name="T3" fmla="*/ 314 h 317"/>
                <a:gd name="T4" fmla="*/ 191 w 265"/>
                <a:gd name="T5" fmla="*/ 305 h 317"/>
                <a:gd name="T6" fmla="*/ 219 w 265"/>
                <a:gd name="T7" fmla="*/ 289 h 317"/>
                <a:gd name="T8" fmla="*/ 238 w 265"/>
                <a:gd name="T9" fmla="*/ 270 h 317"/>
                <a:gd name="T10" fmla="*/ 254 w 265"/>
                <a:gd name="T11" fmla="*/ 248 h 317"/>
                <a:gd name="T12" fmla="*/ 266 w 265"/>
                <a:gd name="T13" fmla="*/ 220 h 317"/>
                <a:gd name="T14" fmla="*/ 273 w 265"/>
                <a:gd name="T15" fmla="*/ 190 h 317"/>
                <a:gd name="T16" fmla="*/ 277 w 265"/>
                <a:gd name="T17" fmla="*/ 159 h 317"/>
                <a:gd name="T18" fmla="*/ 273 w 265"/>
                <a:gd name="T19" fmla="*/ 127 h 317"/>
                <a:gd name="T20" fmla="*/ 266 w 265"/>
                <a:gd name="T21" fmla="*/ 98 h 317"/>
                <a:gd name="T22" fmla="*/ 254 w 265"/>
                <a:gd name="T23" fmla="*/ 70 h 317"/>
                <a:gd name="T24" fmla="*/ 238 w 265"/>
                <a:gd name="T25" fmla="*/ 47 h 317"/>
                <a:gd name="T26" fmla="*/ 219 w 265"/>
                <a:gd name="T27" fmla="*/ 28 h 317"/>
                <a:gd name="T28" fmla="*/ 191 w 265"/>
                <a:gd name="T29" fmla="*/ 13 h 317"/>
                <a:gd name="T30" fmla="*/ 164 w 265"/>
                <a:gd name="T31" fmla="*/ 4 h 317"/>
                <a:gd name="T32" fmla="*/ 138 w 265"/>
                <a:gd name="T33" fmla="*/ 0 h 317"/>
                <a:gd name="T34" fmla="*/ 112 w 265"/>
                <a:gd name="T35" fmla="*/ 4 h 317"/>
                <a:gd name="T36" fmla="*/ 86 w 265"/>
                <a:gd name="T37" fmla="*/ 13 h 317"/>
                <a:gd name="T38" fmla="*/ 57 w 265"/>
                <a:gd name="T39" fmla="*/ 28 h 317"/>
                <a:gd name="T40" fmla="*/ 38 w 265"/>
                <a:gd name="T41" fmla="*/ 47 h 317"/>
                <a:gd name="T42" fmla="*/ 23 w 265"/>
                <a:gd name="T43" fmla="*/ 70 h 317"/>
                <a:gd name="T44" fmla="*/ 10 w 265"/>
                <a:gd name="T45" fmla="*/ 98 h 317"/>
                <a:gd name="T46" fmla="*/ 3 w 265"/>
                <a:gd name="T47" fmla="*/ 127 h 317"/>
                <a:gd name="T48" fmla="*/ 0 w 265"/>
                <a:gd name="T49" fmla="*/ 159 h 317"/>
                <a:gd name="T50" fmla="*/ 3 w 265"/>
                <a:gd name="T51" fmla="*/ 190 h 317"/>
                <a:gd name="T52" fmla="*/ 10 w 265"/>
                <a:gd name="T53" fmla="*/ 220 h 317"/>
                <a:gd name="T54" fmla="*/ 23 w 265"/>
                <a:gd name="T55" fmla="*/ 248 h 317"/>
                <a:gd name="T56" fmla="*/ 38 w 265"/>
                <a:gd name="T57" fmla="*/ 270 h 317"/>
                <a:gd name="T58" fmla="*/ 57 w 265"/>
                <a:gd name="T59" fmla="*/ 289 h 317"/>
                <a:gd name="T60" fmla="*/ 86 w 265"/>
                <a:gd name="T61" fmla="*/ 305 h 317"/>
                <a:gd name="T62" fmla="*/ 112 w 265"/>
                <a:gd name="T63" fmla="*/ 314 h 317"/>
                <a:gd name="T64" fmla="*/ 138 w 265"/>
                <a:gd name="T65" fmla="*/ 31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5"/>
                <a:gd name="T100" fmla="*/ 0 h 317"/>
                <a:gd name="T101" fmla="*/ 265 w 265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5" h="317">
                  <a:moveTo>
                    <a:pt x="132" y="317"/>
                  </a:moveTo>
                  <a:lnTo>
                    <a:pt x="158" y="314"/>
                  </a:lnTo>
                  <a:lnTo>
                    <a:pt x="185" y="305"/>
                  </a:lnTo>
                  <a:lnTo>
                    <a:pt x="207" y="289"/>
                  </a:lnTo>
                  <a:lnTo>
                    <a:pt x="226" y="270"/>
                  </a:lnTo>
                  <a:lnTo>
                    <a:pt x="242" y="248"/>
                  </a:lnTo>
                  <a:lnTo>
                    <a:pt x="254" y="220"/>
                  </a:lnTo>
                  <a:lnTo>
                    <a:pt x="261" y="190"/>
                  </a:lnTo>
                  <a:lnTo>
                    <a:pt x="265" y="159"/>
                  </a:lnTo>
                  <a:lnTo>
                    <a:pt x="261" y="127"/>
                  </a:lnTo>
                  <a:lnTo>
                    <a:pt x="254" y="98"/>
                  </a:lnTo>
                  <a:lnTo>
                    <a:pt x="242" y="70"/>
                  </a:lnTo>
                  <a:lnTo>
                    <a:pt x="226" y="47"/>
                  </a:lnTo>
                  <a:lnTo>
                    <a:pt x="207" y="28"/>
                  </a:lnTo>
                  <a:lnTo>
                    <a:pt x="185" y="13"/>
                  </a:lnTo>
                  <a:lnTo>
                    <a:pt x="158" y="4"/>
                  </a:lnTo>
                  <a:lnTo>
                    <a:pt x="132" y="0"/>
                  </a:lnTo>
                  <a:lnTo>
                    <a:pt x="106" y="4"/>
                  </a:lnTo>
                  <a:lnTo>
                    <a:pt x="80" y="13"/>
                  </a:lnTo>
                  <a:lnTo>
                    <a:pt x="57" y="28"/>
                  </a:lnTo>
                  <a:lnTo>
                    <a:pt x="38" y="47"/>
                  </a:lnTo>
                  <a:lnTo>
                    <a:pt x="23" y="70"/>
                  </a:lnTo>
                  <a:lnTo>
                    <a:pt x="10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3" y="190"/>
                  </a:lnTo>
                  <a:lnTo>
                    <a:pt x="10" y="220"/>
                  </a:lnTo>
                  <a:lnTo>
                    <a:pt x="23" y="248"/>
                  </a:lnTo>
                  <a:lnTo>
                    <a:pt x="38" y="270"/>
                  </a:lnTo>
                  <a:lnTo>
                    <a:pt x="57" y="289"/>
                  </a:lnTo>
                  <a:lnTo>
                    <a:pt x="80" y="305"/>
                  </a:lnTo>
                  <a:lnTo>
                    <a:pt x="106" y="314"/>
                  </a:lnTo>
                  <a:lnTo>
                    <a:pt x="132" y="31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533400" y="3352800"/>
            <a:ext cx="1487488" cy="1876425"/>
            <a:chOff x="3744" y="1776"/>
            <a:chExt cx="1179" cy="1488"/>
          </a:xfrm>
        </p:grpSpPr>
        <p:sp>
          <p:nvSpPr>
            <p:cNvPr id="35855" name="AutoShape 19"/>
            <p:cNvSpPr>
              <a:spLocks noChangeAspect="1" noChangeArrowheads="1" noTextEdit="1"/>
            </p:cNvSpPr>
            <p:nvPr/>
          </p:nvSpPr>
          <p:spPr bwMode="auto">
            <a:xfrm>
              <a:off x="3744" y="1776"/>
              <a:ext cx="1179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35856" name="Freeform 20"/>
            <p:cNvSpPr>
              <a:spLocks/>
            </p:cNvSpPr>
            <p:nvPr/>
          </p:nvSpPr>
          <p:spPr bwMode="auto">
            <a:xfrm>
              <a:off x="3819" y="1844"/>
              <a:ext cx="1104" cy="1039"/>
            </a:xfrm>
            <a:custGeom>
              <a:avLst/>
              <a:gdLst>
                <a:gd name="T0" fmla="*/ 136 w 1104"/>
                <a:gd name="T1" fmla="*/ 331 h 1039"/>
                <a:gd name="T2" fmla="*/ 132 w 1104"/>
                <a:gd name="T3" fmla="*/ 331 h 1039"/>
                <a:gd name="T4" fmla="*/ 164 w 1104"/>
                <a:gd name="T5" fmla="*/ 334 h 1039"/>
                <a:gd name="T6" fmla="*/ 219 w 1104"/>
                <a:gd name="T7" fmla="*/ 355 h 1039"/>
                <a:gd name="T8" fmla="*/ 263 w 1104"/>
                <a:gd name="T9" fmla="*/ 395 h 1039"/>
                <a:gd name="T10" fmla="*/ 287 w 1104"/>
                <a:gd name="T11" fmla="*/ 445 h 1039"/>
                <a:gd name="T12" fmla="*/ 287 w 1104"/>
                <a:gd name="T13" fmla="*/ 505 h 1039"/>
                <a:gd name="T14" fmla="*/ 266 w 1104"/>
                <a:gd name="T15" fmla="*/ 559 h 1039"/>
                <a:gd name="T16" fmla="*/ 226 w 1104"/>
                <a:gd name="T17" fmla="*/ 599 h 1039"/>
                <a:gd name="T18" fmla="*/ 174 w 1104"/>
                <a:gd name="T19" fmla="*/ 619 h 1039"/>
                <a:gd name="T20" fmla="*/ 103 w 1104"/>
                <a:gd name="T21" fmla="*/ 612 h 1039"/>
                <a:gd name="T22" fmla="*/ 43 w 1104"/>
                <a:gd name="T23" fmla="*/ 578 h 1039"/>
                <a:gd name="T24" fmla="*/ 12 w 1104"/>
                <a:gd name="T25" fmla="*/ 525 h 1039"/>
                <a:gd name="T26" fmla="*/ 2 w 1104"/>
                <a:gd name="T27" fmla="*/ 461 h 1039"/>
                <a:gd name="T28" fmla="*/ 3 w 1104"/>
                <a:gd name="T29" fmla="*/ 386 h 1039"/>
                <a:gd name="T30" fmla="*/ 24 w 1104"/>
                <a:gd name="T31" fmla="*/ 306 h 1039"/>
                <a:gd name="T32" fmla="*/ 68 w 1104"/>
                <a:gd name="T33" fmla="*/ 231 h 1039"/>
                <a:gd name="T34" fmla="*/ 130 w 1104"/>
                <a:gd name="T35" fmla="*/ 162 h 1039"/>
                <a:gd name="T36" fmla="*/ 212 w 1104"/>
                <a:gd name="T37" fmla="*/ 103 h 1039"/>
                <a:gd name="T38" fmla="*/ 313 w 1104"/>
                <a:gd name="T39" fmla="*/ 56 h 1039"/>
                <a:gd name="T40" fmla="*/ 428 w 1104"/>
                <a:gd name="T41" fmla="*/ 21 h 1039"/>
                <a:gd name="T42" fmla="*/ 561 w 1104"/>
                <a:gd name="T43" fmla="*/ 2 h 1039"/>
                <a:gd name="T44" fmla="*/ 686 w 1104"/>
                <a:gd name="T45" fmla="*/ 2 h 1039"/>
                <a:gd name="T46" fmla="*/ 785 w 1104"/>
                <a:gd name="T47" fmla="*/ 17 h 1039"/>
                <a:gd name="T48" fmla="*/ 872 w 1104"/>
                <a:gd name="T49" fmla="*/ 45 h 1039"/>
                <a:gd name="T50" fmla="*/ 946 w 1104"/>
                <a:gd name="T51" fmla="*/ 83 h 1039"/>
                <a:gd name="T52" fmla="*/ 1006 w 1104"/>
                <a:gd name="T53" fmla="*/ 134 h 1039"/>
                <a:gd name="T54" fmla="*/ 1053 w 1104"/>
                <a:gd name="T55" fmla="*/ 191 h 1039"/>
                <a:gd name="T56" fmla="*/ 1085 w 1104"/>
                <a:gd name="T57" fmla="*/ 257 h 1039"/>
                <a:gd name="T58" fmla="*/ 1102 w 1104"/>
                <a:gd name="T59" fmla="*/ 329 h 1039"/>
                <a:gd name="T60" fmla="*/ 1095 w 1104"/>
                <a:gd name="T61" fmla="*/ 444 h 1039"/>
                <a:gd name="T62" fmla="*/ 1043 w 1104"/>
                <a:gd name="T63" fmla="*/ 572 h 1039"/>
                <a:gd name="T64" fmla="*/ 961 w 1104"/>
                <a:gd name="T65" fmla="*/ 665 h 1039"/>
                <a:gd name="T66" fmla="*/ 878 w 1104"/>
                <a:gd name="T67" fmla="*/ 726 h 1039"/>
                <a:gd name="T68" fmla="*/ 818 w 1104"/>
                <a:gd name="T69" fmla="*/ 755 h 1039"/>
                <a:gd name="T70" fmla="*/ 757 w 1104"/>
                <a:gd name="T71" fmla="*/ 778 h 1039"/>
                <a:gd name="T72" fmla="*/ 696 w 1104"/>
                <a:gd name="T73" fmla="*/ 818 h 1039"/>
                <a:gd name="T74" fmla="*/ 656 w 1104"/>
                <a:gd name="T75" fmla="*/ 891 h 1039"/>
                <a:gd name="T76" fmla="*/ 649 w 1104"/>
                <a:gd name="T77" fmla="*/ 1039 h 1039"/>
                <a:gd name="T78" fmla="*/ 566 w 1104"/>
                <a:gd name="T79" fmla="*/ 889 h 1039"/>
                <a:gd name="T80" fmla="*/ 601 w 1104"/>
                <a:gd name="T81" fmla="*/ 740 h 1039"/>
                <a:gd name="T82" fmla="*/ 676 w 1104"/>
                <a:gd name="T83" fmla="*/ 628 h 1039"/>
                <a:gd name="T84" fmla="*/ 750 w 1104"/>
                <a:gd name="T85" fmla="*/ 524 h 1039"/>
                <a:gd name="T86" fmla="*/ 785 w 1104"/>
                <a:gd name="T87" fmla="*/ 390 h 1039"/>
                <a:gd name="T88" fmla="*/ 782 w 1104"/>
                <a:gd name="T89" fmla="*/ 336 h 1039"/>
                <a:gd name="T90" fmla="*/ 771 w 1104"/>
                <a:gd name="T91" fmla="*/ 282 h 1039"/>
                <a:gd name="T92" fmla="*/ 752 w 1104"/>
                <a:gd name="T93" fmla="*/ 233 h 1039"/>
                <a:gd name="T94" fmla="*/ 723 w 1104"/>
                <a:gd name="T95" fmla="*/ 188 h 1039"/>
                <a:gd name="T96" fmla="*/ 679 w 1104"/>
                <a:gd name="T97" fmla="*/ 151 h 1039"/>
                <a:gd name="T98" fmla="*/ 623 w 1104"/>
                <a:gd name="T99" fmla="*/ 122 h 1039"/>
                <a:gd name="T100" fmla="*/ 550 w 1104"/>
                <a:gd name="T101" fmla="*/ 104 h 1039"/>
                <a:gd name="T102" fmla="*/ 460 w 1104"/>
                <a:gd name="T103" fmla="*/ 97 h 1039"/>
                <a:gd name="T104" fmla="*/ 400 w 1104"/>
                <a:gd name="T105" fmla="*/ 104 h 1039"/>
                <a:gd name="T106" fmla="*/ 341 w 1104"/>
                <a:gd name="T107" fmla="*/ 122 h 1039"/>
                <a:gd name="T108" fmla="*/ 285 w 1104"/>
                <a:gd name="T109" fmla="*/ 146 h 1039"/>
                <a:gd name="T110" fmla="*/ 237 w 1104"/>
                <a:gd name="T111" fmla="*/ 179 h 1039"/>
                <a:gd name="T112" fmla="*/ 195 w 1104"/>
                <a:gd name="T113" fmla="*/ 216 h 1039"/>
                <a:gd name="T114" fmla="*/ 162 w 1104"/>
                <a:gd name="T115" fmla="*/ 254 h 1039"/>
                <a:gd name="T116" fmla="*/ 141 w 1104"/>
                <a:gd name="T117" fmla="*/ 292 h 1039"/>
                <a:gd name="T118" fmla="*/ 134 w 1104"/>
                <a:gd name="T119" fmla="*/ 331 h 10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4"/>
                <a:gd name="T181" fmla="*/ 0 h 1039"/>
                <a:gd name="T182" fmla="*/ 1104 w 1104"/>
                <a:gd name="T183" fmla="*/ 1039 h 10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4" h="1039">
                  <a:moveTo>
                    <a:pt x="134" y="331"/>
                  </a:moveTo>
                  <a:lnTo>
                    <a:pt x="136" y="331"/>
                  </a:lnTo>
                  <a:lnTo>
                    <a:pt x="134" y="331"/>
                  </a:lnTo>
                  <a:lnTo>
                    <a:pt x="132" y="331"/>
                  </a:lnTo>
                  <a:lnTo>
                    <a:pt x="134" y="331"/>
                  </a:lnTo>
                  <a:lnTo>
                    <a:pt x="164" y="334"/>
                  </a:lnTo>
                  <a:lnTo>
                    <a:pt x="191" y="341"/>
                  </a:lnTo>
                  <a:lnTo>
                    <a:pt x="219" y="355"/>
                  </a:lnTo>
                  <a:lnTo>
                    <a:pt x="242" y="372"/>
                  </a:lnTo>
                  <a:lnTo>
                    <a:pt x="263" y="395"/>
                  </a:lnTo>
                  <a:lnTo>
                    <a:pt x="277" y="419"/>
                  </a:lnTo>
                  <a:lnTo>
                    <a:pt x="287" y="445"/>
                  </a:lnTo>
                  <a:lnTo>
                    <a:pt x="291" y="475"/>
                  </a:lnTo>
                  <a:lnTo>
                    <a:pt x="287" y="505"/>
                  </a:lnTo>
                  <a:lnTo>
                    <a:pt x="279" y="532"/>
                  </a:lnTo>
                  <a:lnTo>
                    <a:pt x="266" y="559"/>
                  </a:lnTo>
                  <a:lnTo>
                    <a:pt x="247" y="581"/>
                  </a:lnTo>
                  <a:lnTo>
                    <a:pt x="226" y="599"/>
                  </a:lnTo>
                  <a:lnTo>
                    <a:pt x="202" y="612"/>
                  </a:lnTo>
                  <a:lnTo>
                    <a:pt x="174" y="619"/>
                  </a:lnTo>
                  <a:lnTo>
                    <a:pt x="146" y="621"/>
                  </a:lnTo>
                  <a:lnTo>
                    <a:pt x="103" y="612"/>
                  </a:lnTo>
                  <a:lnTo>
                    <a:pt x="70" y="599"/>
                  </a:lnTo>
                  <a:lnTo>
                    <a:pt x="43" y="578"/>
                  </a:lnTo>
                  <a:lnTo>
                    <a:pt x="24" y="553"/>
                  </a:lnTo>
                  <a:lnTo>
                    <a:pt x="12" y="525"/>
                  </a:lnTo>
                  <a:lnTo>
                    <a:pt x="5" y="494"/>
                  </a:lnTo>
                  <a:lnTo>
                    <a:pt x="2" y="461"/>
                  </a:lnTo>
                  <a:lnTo>
                    <a:pt x="0" y="426"/>
                  </a:lnTo>
                  <a:lnTo>
                    <a:pt x="3" y="386"/>
                  </a:lnTo>
                  <a:lnTo>
                    <a:pt x="10" y="346"/>
                  </a:lnTo>
                  <a:lnTo>
                    <a:pt x="24" y="306"/>
                  </a:lnTo>
                  <a:lnTo>
                    <a:pt x="43" y="268"/>
                  </a:lnTo>
                  <a:lnTo>
                    <a:pt x="68" y="231"/>
                  </a:lnTo>
                  <a:lnTo>
                    <a:pt x="97" y="197"/>
                  </a:lnTo>
                  <a:lnTo>
                    <a:pt x="130" y="162"/>
                  </a:lnTo>
                  <a:lnTo>
                    <a:pt x="171" y="132"/>
                  </a:lnTo>
                  <a:lnTo>
                    <a:pt x="212" y="103"/>
                  </a:lnTo>
                  <a:lnTo>
                    <a:pt x="261" y="78"/>
                  </a:lnTo>
                  <a:lnTo>
                    <a:pt x="313" y="56"/>
                  </a:lnTo>
                  <a:lnTo>
                    <a:pt x="369" y="36"/>
                  </a:lnTo>
                  <a:lnTo>
                    <a:pt x="428" y="21"/>
                  </a:lnTo>
                  <a:lnTo>
                    <a:pt x="493" y="9"/>
                  </a:lnTo>
                  <a:lnTo>
                    <a:pt x="561" y="2"/>
                  </a:lnTo>
                  <a:lnTo>
                    <a:pt x="632" y="0"/>
                  </a:lnTo>
                  <a:lnTo>
                    <a:pt x="686" y="2"/>
                  </a:lnTo>
                  <a:lnTo>
                    <a:pt x="737" y="7"/>
                  </a:lnTo>
                  <a:lnTo>
                    <a:pt x="785" y="17"/>
                  </a:lnTo>
                  <a:lnTo>
                    <a:pt x="831" y="29"/>
                  </a:lnTo>
                  <a:lnTo>
                    <a:pt x="872" y="45"/>
                  </a:lnTo>
                  <a:lnTo>
                    <a:pt x="911" y="63"/>
                  </a:lnTo>
                  <a:lnTo>
                    <a:pt x="946" y="83"/>
                  </a:lnTo>
                  <a:lnTo>
                    <a:pt x="979" y="108"/>
                  </a:lnTo>
                  <a:lnTo>
                    <a:pt x="1006" y="134"/>
                  </a:lnTo>
                  <a:lnTo>
                    <a:pt x="1033" y="162"/>
                  </a:lnTo>
                  <a:lnTo>
                    <a:pt x="1053" y="191"/>
                  </a:lnTo>
                  <a:lnTo>
                    <a:pt x="1071" y="224"/>
                  </a:lnTo>
                  <a:lnTo>
                    <a:pt x="1085" y="257"/>
                  </a:lnTo>
                  <a:lnTo>
                    <a:pt x="1095" y="292"/>
                  </a:lnTo>
                  <a:lnTo>
                    <a:pt x="1102" y="329"/>
                  </a:lnTo>
                  <a:lnTo>
                    <a:pt x="1104" y="365"/>
                  </a:lnTo>
                  <a:lnTo>
                    <a:pt x="1095" y="444"/>
                  </a:lnTo>
                  <a:lnTo>
                    <a:pt x="1074" y="513"/>
                  </a:lnTo>
                  <a:lnTo>
                    <a:pt x="1043" y="572"/>
                  </a:lnTo>
                  <a:lnTo>
                    <a:pt x="1005" y="623"/>
                  </a:lnTo>
                  <a:lnTo>
                    <a:pt x="961" y="665"/>
                  </a:lnTo>
                  <a:lnTo>
                    <a:pt x="918" y="699"/>
                  </a:lnTo>
                  <a:lnTo>
                    <a:pt x="878" y="726"/>
                  </a:lnTo>
                  <a:lnTo>
                    <a:pt x="843" y="745"/>
                  </a:lnTo>
                  <a:lnTo>
                    <a:pt x="818" y="755"/>
                  </a:lnTo>
                  <a:lnTo>
                    <a:pt x="789" y="766"/>
                  </a:lnTo>
                  <a:lnTo>
                    <a:pt x="757" y="778"/>
                  </a:lnTo>
                  <a:lnTo>
                    <a:pt x="726" y="795"/>
                  </a:lnTo>
                  <a:lnTo>
                    <a:pt x="696" y="818"/>
                  </a:lnTo>
                  <a:lnTo>
                    <a:pt x="672" y="849"/>
                  </a:lnTo>
                  <a:lnTo>
                    <a:pt x="656" y="891"/>
                  </a:lnTo>
                  <a:lnTo>
                    <a:pt x="649" y="947"/>
                  </a:lnTo>
                  <a:lnTo>
                    <a:pt x="649" y="1039"/>
                  </a:lnTo>
                  <a:lnTo>
                    <a:pt x="566" y="1039"/>
                  </a:lnTo>
                  <a:lnTo>
                    <a:pt x="566" y="889"/>
                  </a:lnTo>
                  <a:lnTo>
                    <a:pt x="576" y="807"/>
                  </a:lnTo>
                  <a:lnTo>
                    <a:pt x="601" y="740"/>
                  </a:lnTo>
                  <a:lnTo>
                    <a:pt x="636" y="682"/>
                  </a:lnTo>
                  <a:lnTo>
                    <a:pt x="676" y="628"/>
                  </a:lnTo>
                  <a:lnTo>
                    <a:pt x="716" y="578"/>
                  </a:lnTo>
                  <a:lnTo>
                    <a:pt x="750" y="524"/>
                  </a:lnTo>
                  <a:lnTo>
                    <a:pt x="775" y="463"/>
                  </a:lnTo>
                  <a:lnTo>
                    <a:pt x="785" y="390"/>
                  </a:lnTo>
                  <a:lnTo>
                    <a:pt x="785" y="362"/>
                  </a:lnTo>
                  <a:lnTo>
                    <a:pt x="782" y="336"/>
                  </a:lnTo>
                  <a:lnTo>
                    <a:pt x="778" y="308"/>
                  </a:lnTo>
                  <a:lnTo>
                    <a:pt x="771" y="282"/>
                  </a:lnTo>
                  <a:lnTo>
                    <a:pt x="763" y="257"/>
                  </a:lnTo>
                  <a:lnTo>
                    <a:pt x="752" y="233"/>
                  </a:lnTo>
                  <a:lnTo>
                    <a:pt x="738" y="210"/>
                  </a:lnTo>
                  <a:lnTo>
                    <a:pt x="723" y="188"/>
                  </a:lnTo>
                  <a:lnTo>
                    <a:pt x="703" y="169"/>
                  </a:lnTo>
                  <a:lnTo>
                    <a:pt x="679" y="151"/>
                  </a:lnTo>
                  <a:lnTo>
                    <a:pt x="653" y="136"/>
                  </a:lnTo>
                  <a:lnTo>
                    <a:pt x="623" y="122"/>
                  </a:lnTo>
                  <a:lnTo>
                    <a:pt x="589" y="111"/>
                  </a:lnTo>
                  <a:lnTo>
                    <a:pt x="550" y="104"/>
                  </a:lnTo>
                  <a:lnTo>
                    <a:pt x="507" y="99"/>
                  </a:lnTo>
                  <a:lnTo>
                    <a:pt x="460" y="97"/>
                  </a:lnTo>
                  <a:lnTo>
                    <a:pt x="430" y="99"/>
                  </a:lnTo>
                  <a:lnTo>
                    <a:pt x="400" y="104"/>
                  </a:lnTo>
                  <a:lnTo>
                    <a:pt x="371" y="111"/>
                  </a:lnTo>
                  <a:lnTo>
                    <a:pt x="341" y="122"/>
                  </a:lnTo>
                  <a:lnTo>
                    <a:pt x="313" y="132"/>
                  </a:lnTo>
                  <a:lnTo>
                    <a:pt x="285" y="146"/>
                  </a:lnTo>
                  <a:lnTo>
                    <a:pt x="261" y="162"/>
                  </a:lnTo>
                  <a:lnTo>
                    <a:pt x="237" y="179"/>
                  </a:lnTo>
                  <a:lnTo>
                    <a:pt x="214" y="197"/>
                  </a:lnTo>
                  <a:lnTo>
                    <a:pt x="195" y="216"/>
                  </a:lnTo>
                  <a:lnTo>
                    <a:pt x="178" y="235"/>
                  </a:lnTo>
                  <a:lnTo>
                    <a:pt x="162" y="254"/>
                  </a:lnTo>
                  <a:lnTo>
                    <a:pt x="150" y="273"/>
                  </a:lnTo>
                  <a:lnTo>
                    <a:pt x="141" y="292"/>
                  </a:lnTo>
                  <a:lnTo>
                    <a:pt x="136" y="311"/>
                  </a:lnTo>
                  <a:lnTo>
                    <a:pt x="134" y="331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35857" name="Freeform 21"/>
            <p:cNvSpPr>
              <a:spLocks/>
            </p:cNvSpPr>
            <p:nvPr/>
          </p:nvSpPr>
          <p:spPr bwMode="auto">
            <a:xfrm>
              <a:off x="4298" y="2946"/>
              <a:ext cx="265" cy="318"/>
            </a:xfrm>
            <a:custGeom>
              <a:avLst/>
              <a:gdLst>
                <a:gd name="T0" fmla="*/ 132 w 265"/>
                <a:gd name="T1" fmla="*/ 318 h 318"/>
                <a:gd name="T2" fmla="*/ 158 w 265"/>
                <a:gd name="T3" fmla="*/ 315 h 318"/>
                <a:gd name="T4" fmla="*/ 184 w 265"/>
                <a:gd name="T5" fmla="*/ 306 h 318"/>
                <a:gd name="T6" fmla="*/ 207 w 265"/>
                <a:gd name="T7" fmla="*/ 290 h 318"/>
                <a:gd name="T8" fmla="*/ 226 w 265"/>
                <a:gd name="T9" fmla="*/ 271 h 318"/>
                <a:gd name="T10" fmla="*/ 242 w 265"/>
                <a:gd name="T11" fmla="*/ 248 h 318"/>
                <a:gd name="T12" fmla="*/ 254 w 265"/>
                <a:gd name="T13" fmla="*/ 221 h 318"/>
                <a:gd name="T14" fmla="*/ 261 w 265"/>
                <a:gd name="T15" fmla="*/ 191 h 318"/>
                <a:gd name="T16" fmla="*/ 265 w 265"/>
                <a:gd name="T17" fmla="*/ 160 h 318"/>
                <a:gd name="T18" fmla="*/ 261 w 265"/>
                <a:gd name="T19" fmla="*/ 127 h 318"/>
                <a:gd name="T20" fmla="*/ 254 w 265"/>
                <a:gd name="T21" fmla="*/ 97 h 318"/>
                <a:gd name="T22" fmla="*/ 242 w 265"/>
                <a:gd name="T23" fmla="*/ 69 h 318"/>
                <a:gd name="T24" fmla="*/ 226 w 265"/>
                <a:gd name="T25" fmla="*/ 47 h 318"/>
                <a:gd name="T26" fmla="*/ 207 w 265"/>
                <a:gd name="T27" fmla="*/ 27 h 318"/>
                <a:gd name="T28" fmla="*/ 184 w 265"/>
                <a:gd name="T29" fmla="*/ 12 h 318"/>
                <a:gd name="T30" fmla="*/ 158 w 265"/>
                <a:gd name="T31" fmla="*/ 3 h 318"/>
                <a:gd name="T32" fmla="*/ 132 w 265"/>
                <a:gd name="T33" fmla="*/ 0 h 318"/>
                <a:gd name="T34" fmla="*/ 106 w 265"/>
                <a:gd name="T35" fmla="*/ 3 h 318"/>
                <a:gd name="T36" fmla="*/ 80 w 265"/>
                <a:gd name="T37" fmla="*/ 12 h 318"/>
                <a:gd name="T38" fmla="*/ 57 w 265"/>
                <a:gd name="T39" fmla="*/ 27 h 318"/>
                <a:gd name="T40" fmla="*/ 38 w 265"/>
                <a:gd name="T41" fmla="*/ 47 h 318"/>
                <a:gd name="T42" fmla="*/ 22 w 265"/>
                <a:gd name="T43" fmla="*/ 69 h 318"/>
                <a:gd name="T44" fmla="*/ 10 w 265"/>
                <a:gd name="T45" fmla="*/ 97 h 318"/>
                <a:gd name="T46" fmla="*/ 3 w 265"/>
                <a:gd name="T47" fmla="*/ 127 h 318"/>
                <a:gd name="T48" fmla="*/ 0 w 265"/>
                <a:gd name="T49" fmla="*/ 160 h 318"/>
                <a:gd name="T50" fmla="*/ 3 w 265"/>
                <a:gd name="T51" fmla="*/ 191 h 318"/>
                <a:gd name="T52" fmla="*/ 10 w 265"/>
                <a:gd name="T53" fmla="*/ 221 h 318"/>
                <a:gd name="T54" fmla="*/ 22 w 265"/>
                <a:gd name="T55" fmla="*/ 248 h 318"/>
                <a:gd name="T56" fmla="*/ 38 w 265"/>
                <a:gd name="T57" fmla="*/ 271 h 318"/>
                <a:gd name="T58" fmla="*/ 57 w 265"/>
                <a:gd name="T59" fmla="*/ 290 h 318"/>
                <a:gd name="T60" fmla="*/ 80 w 265"/>
                <a:gd name="T61" fmla="*/ 306 h 318"/>
                <a:gd name="T62" fmla="*/ 106 w 265"/>
                <a:gd name="T63" fmla="*/ 315 h 318"/>
                <a:gd name="T64" fmla="*/ 132 w 265"/>
                <a:gd name="T65" fmla="*/ 318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5"/>
                <a:gd name="T100" fmla="*/ 0 h 318"/>
                <a:gd name="T101" fmla="*/ 265 w 265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5" h="318">
                  <a:moveTo>
                    <a:pt x="132" y="318"/>
                  </a:moveTo>
                  <a:lnTo>
                    <a:pt x="158" y="315"/>
                  </a:lnTo>
                  <a:lnTo>
                    <a:pt x="184" y="306"/>
                  </a:lnTo>
                  <a:lnTo>
                    <a:pt x="207" y="290"/>
                  </a:lnTo>
                  <a:lnTo>
                    <a:pt x="226" y="271"/>
                  </a:lnTo>
                  <a:lnTo>
                    <a:pt x="242" y="248"/>
                  </a:lnTo>
                  <a:lnTo>
                    <a:pt x="254" y="221"/>
                  </a:lnTo>
                  <a:lnTo>
                    <a:pt x="261" y="191"/>
                  </a:lnTo>
                  <a:lnTo>
                    <a:pt x="265" y="160"/>
                  </a:lnTo>
                  <a:lnTo>
                    <a:pt x="261" y="127"/>
                  </a:lnTo>
                  <a:lnTo>
                    <a:pt x="254" y="97"/>
                  </a:lnTo>
                  <a:lnTo>
                    <a:pt x="242" y="69"/>
                  </a:lnTo>
                  <a:lnTo>
                    <a:pt x="226" y="47"/>
                  </a:lnTo>
                  <a:lnTo>
                    <a:pt x="207" y="27"/>
                  </a:lnTo>
                  <a:lnTo>
                    <a:pt x="184" y="12"/>
                  </a:lnTo>
                  <a:lnTo>
                    <a:pt x="158" y="3"/>
                  </a:lnTo>
                  <a:lnTo>
                    <a:pt x="132" y="0"/>
                  </a:lnTo>
                  <a:lnTo>
                    <a:pt x="106" y="3"/>
                  </a:lnTo>
                  <a:lnTo>
                    <a:pt x="80" y="12"/>
                  </a:lnTo>
                  <a:lnTo>
                    <a:pt x="57" y="27"/>
                  </a:lnTo>
                  <a:lnTo>
                    <a:pt x="38" y="47"/>
                  </a:lnTo>
                  <a:lnTo>
                    <a:pt x="22" y="69"/>
                  </a:lnTo>
                  <a:lnTo>
                    <a:pt x="10" y="97"/>
                  </a:lnTo>
                  <a:lnTo>
                    <a:pt x="3" y="127"/>
                  </a:lnTo>
                  <a:lnTo>
                    <a:pt x="0" y="160"/>
                  </a:lnTo>
                  <a:lnTo>
                    <a:pt x="3" y="191"/>
                  </a:lnTo>
                  <a:lnTo>
                    <a:pt x="10" y="221"/>
                  </a:lnTo>
                  <a:lnTo>
                    <a:pt x="22" y="248"/>
                  </a:lnTo>
                  <a:lnTo>
                    <a:pt x="38" y="27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6" y="315"/>
                  </a:lnTo>
                  <a:lnTo>
                    <a:pt x="132" y="318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35858" name="Freeform 22"/>
            <p:cNvSpPr>
              <a:spLocks/>
            </p:cNvSpPr>
            <p:nvPr/>
          </p:nvSpPr>
          <p:spPr bwMode="auto">
            <a:xfrm>
              <a:off x="3744" y="1776"/>
              <a:ext cx="1104" cy="1039"/>
            </a:xfrm>
            <a:custGeom>
              <a:avLst/>
              <a:gdLst>
                <a:gd name="T0" fmla="*/ 136 w 1104"/>
                <a:gd name="T1" fmla="*/ 332 h 1039"/>
                <a:gd name="T2" fmla="*/ 132 w 1104"/>
                <a:gd name="T3" fmla="*/ 332 h 1039"/>
                <a:gd name="T4" fmla="*/ 164 w 1104"/>
                <a:gd name="T5" fmla="*/ 336 h 1039"/>
                <a:gd name="T6" fmla="*/ 219 w 1104"/>
                <a:gd name="T7" fmla="*/ 357 h 1039"/>
                <a:gd name="T8" fmla="*/ 263 w 1104"/>
                <a:gd name="T9" fmla="*/ 397 h 1039"/>
                <a:gd name="T10" fmla="*/ 287 w 1104"/>
                <a:gd name="T11" fmla="*/ 447 h 1039"/>
                <a:gd name="T12" fmla="*/ 287 w 1104"/>
                <a:gd name="T13" fmla="*/ 506 h 1039"/>
                <a:gd name="T14" fmla="*/ 266 w 1104"/>
                <a:gd name="T15" fmla="*/ 560 h 1039"/>
                <a:gd name="T16" fmla="*/ 226 w 1104"/>
                <a:gd name="T17" fmla="*/ 600 h 1039"/>
                <a:gd name="T18" fmla="*/ 176 w 1104"/>
                <a:gd name="T19" fmla="*/ 620 h 1039"/>
                <a:gd name="T20" fmla="*/ 103 w 1104"/>
                <a:gd name="T21" fmla="*/ 614 h 1039"/>
                <a:gd name="T22" fmla="*/ 44 w 1104"/>
                <a:gd name="T23" fmla="*/ 580 h 1039"/>
                <a:gd name="T24" fmla="*/ 12 w 1104"/>
                <a:gd name="T25" fmla="*/ 526 h 1039"/>
                <a:gd name="T26" fmla="*/ 2 w 1104"/>
                <a:gd name="T27" fmla="*/ 461 h 1039"/>
                <a:gd name="T28" fmla="*/ 3 w 1104"/>
                <a:gd name="T29" fmla="*/ 388 h 1039"/>
                <a:gd name="T30" fmla="*/ 24 w 1104"/>
                <a:gd name="T31" fmla="*/ 308 h 1039"/>
                <a:gd name="T32" fmla="*/ 68 w 1104"/>
                <a:gd name="T33" fmla="*/ 233 h 1039"/>
                <a:gd name="T34" fmla="*/ 132 w 1104"/>
                <a:gd name="T35" fmla="*/ 164 h 1039"/>
                <a:gd name="T36" fmla="*/ 214 w 1104"/>
                <a:gd name="T37" fmla="*/ 104 h 1039"/>
                <a:gd name="T38" fmla="*/ 313 w 1104"/>
                <a:gd name="T39" fmla="*/ 56 h 1039"/>
                <a:gd name="T40" fmla="*/ 430 w 1104"/>
                <a:gd name="T41" fmla="*/ 21 h 1039"/>
                <a:gd name="T42" fmla="*/ 561 w 1104"/>
                <a:gd name="T43" fmla="*/ 2 h 1039"/>
                <a:gd name="T44" fmla="*/ 686 w 1104"/>
                <a:gd name="T45" fmla="*/ 2 h 1039"/>
                <a:gd name="T46" fmla="*/ 785 w 1104"/>
                <a:gd name="T47" fmla="*/ 17 h 1039"/>
                <a:gd name="T48" fmla="*/ 872 w 1104"/>
                <a:gd name="T49" fmla="*/ 45 h 1039"/>
                <a:gd name="T50" fmla="*/ 946 w 1104"/>
                <a:gd name="T51" fmla="*/ 85 h 1039"/>
                <a:gd name="T52" fmla="*/ 1007 w 1104"/>
                <a:gd name="T53" fmla="*/ 136 h 1039"/>
                <a:gd name="T54" fmla="*/ 1054 w 1104"/>
                <a:gd name="T55" fmla="*/ 193 h 1039"/>
                <a:gd name="T56" fmla="*/ 1085 w 1104"/>
                <a:gd name="T57" fmla="*/ 259 h 1039"/>
                <a:gd name="T58" fmla="*/ 1102 w 1104"/>
                <a:gd name="T59" fmla="*/ 331 h 1039"/>
                <a:gd name="T60" fmla="*/ 1095 w 1104"/>
                <a:gd name="T61" fmla="*/ 446 h 1039"/>
                <a:gd name="T62" fmla="*/ 1043 w 1104"/>
                <a:gd name="T63" fmla="*/ 573 h 1039"/>
                <a:gd name="T64" fmla="*/ 961 w 1104"/>
                <a:gd name="T65" fmla="*/ 665 h 1039"/>
                <a:gd name="T66" fmla="*/ 878 w 1104"/>
                <a:gd name="T67" fmla="*/ 726 h 1039"/>
                <a:gd name="T68" fmla="*/ 819 w 1104"/>
                <a:gd name="T69" fmla="*/ 757 h 1039"/>
                <a:gd name="T70" fmla="*/ 758 w 1104"/>
                <a:gd name="T71" fmla="*/ 780 h 1039"/>
                <a:gd name="T72" fmla="*/ 697 w 1104"/>
                <a:gd name="T73" fmla="*/ 818 h 1039"/>
                <a:gd name="T74" fmla="*/ 657 w 1104"/>
                <a:gd name="T75" fmla="*/ 891 h 1039"/>
                <a:gd name="T76" fmla="*/ 650 w 1104"/>
                <a:gd name="T77" fmla="*/ 1039 h 1039"/>
                <a:gd name="T78" fmla="*/ 568 w 1104"/>
                <a:gd name="T79" fmla="*/ 889 h 1039"/>
                <a:gd name="T80" fmla="*/ 601 w 1104"/>
                <a:gd name="T81" fmla="*/ 740 h 1039"/>
                <a:gd name="T82" fmla="*/ 676 w 1104"/>
                <a:gd name="T83" fmla="*/ 630 h 1039"/>
                <a:gd name="T84" fmla="*/ 751 w 1104"/>
                <a:gd name="T85" fmla="*/ 526 h 1039"/>
                <a:gd name="T86" fmla="*/ 785 w 1104"/>
                <a:gd name="T87" fmla="*/ 392 h 1039"/>
                <a:gd name="T88" fmla="*/ 782 w 1104"/>
                <a:gd name="T89" fmla="*/ 336 h 1039"/>
                <a:gd name="T90" fmla="*/ 771 w 1104"/>
                <a:gd name="T91" fmla="*/ 284 h 1039"/>
                <a:gd name="T92" fmla="*/ 752 w 1104"/>
                <a:gd name="T93" fmla="*/ 233 h 1039"/>
                <a:gd name="T94" fmla="*/ 723 w 1104"/>
                <a:gd name="T95" fmla="*/ 190 h 1039"/>
                <a:gd name="T96" fmla="*/ 679 w 1104"/>
                <a:gd name="T97" fmla="*/ 153 h 1039"/>
                <a:gd name="T98" fmla="*/ 623 w 1104"/>
                <a:gd name="T99" fmla="*/ 124 h 1039"/>
                <a:gd name="T100" fmla="*/ 550 w 1104"/>
                <a:gd name="T101" fmla="*/ 106 h 1039"/>
                <a:gd name="T102" fmla="*/ 460 w 1104"/>
                <a:gd name="T103" fmla="*/ 99 h 1039"/>
                <a:gd name="T104" fmla="*/ 401 w 1104"/>
                <a:gd name="T105" fmla="*/ 106 h 1039"/>
                <a:gd name="T106" fmla="*/ 341 w 1104"/>
                <a:gd name="T107" fmla="*/ 122 h 1039"/>
                <a:gd name="T108" fmla="*/ 286 w 1104"/>
                <a:gd name="T109" fmla="*/ 148 h 1039"/>
                <a:gd name="T110" fmla="*/ 237 w 1104"/>
                <a:gd name="T111" fmla="*/ 179 h 1039"/>
                <a:gd name="T112" fmla="*/ 195 w 1104"/>
                <a:gd name="T113" fmla="*/ 216 h 1039"/>
                <a:gd name="T114" fmla="*/ 162 w 1104"/>
                <a:gd name="T115" fmla="*/ 256 h 1039"/>
                <a:gd name="T116" fmla="*/ 141 w 1104"/>
                <a:gd name="T117" fmla="*/ 294 h 1039"/>
                <a:gd name="T118" fmla="*/ 134 w 1104"/>
                <a:gd name="T119" fmla="*/ 332 h 10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4"/>
                <a:gd name="T181" fmla="*/ 0 h 1039"/>
                <a:gd name="T182" fmla="*/ 1104 w 1104"/>
                <a:gd name="T183" fmla="*/ 1039 h 10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4" h="1039">
                  <a:moveTo>
                    <a:pt x="134" y="332"/>
                  </a:moveTo>
                  <a:lnTo>
                    <a:pt x="136" y="332"/>
                  </a:lnTo>
                  <a:lnTo>
                    <a:pt x="134" y="332"/>
                  </a:lnTo>
                  <a:lnTo>
                    <a:pt x="132" y="332"/>
                  </a:lnTo>
                  <a:lnTo>
                    <a:pt x="134" y="332"/>
                  </a:lnTo>
                  <a:lnTo>
                    <a:pt x="164" y="336"/>
                  </a:lnTo>
                  <a:lnTo>
                    <a:pt x="192" y="343"/>
                  </a:lnTo>
                  <a:lnTo>
                    <a:pt x="219" y="357"/>
                  </a:lnTo>
                  <a:lnTo>
                    <a:pt x="242" y="374"/>
                  </a:lnTo>
                  <a:lnTo>
                    <a:pt x="263" y="397"/>
                  </a:lnTo>
                  <a:lnTo>
                    <a:pt x="277" y="421"/>
                  </a:lnTo>
                  <a:lnTo>
                    <a:pt x="287" y="447"/>
                  </a:lnTo>
                  <a:lnTo>
                    <a:pt x="291" y="477"/>
                  </a:lnTo>
                  <a:lnTo>
                    <a:pt x="287" y="506"/>
                  </a:lnTo>
                  <a:lnTo>
                    <a:pt x="280" y="534"/>
                  </a:lnTo>
                  <a:lnTo>
                    <a:pt x="266" y="560"/>
                  </a:lnTo>
                  <a:lnTo>
                    <a:pt x="249" y="581"/>
                  </a:lnTo>
                  <a:lnTo>
                    <a:pt x="226" y="600"/>
                  </a:lnTo>
                  <a:lnTo>
                    <a:pt x="202" y="613"/>
                  </a:lnTo>
                  <a:lnTo>
                    <a:pt x="176" y="620"/>
                  </a:lnTo>
                  <a:lnTo>
                    <a:pt x="146" y="621"/>
                  </a:lnTo>
                  <a:lnTo>
                    <a:pt x="103" y="614"/>
                  </a:lnTo>
                  <a:lnTo>
                    <a:pt x="70" y="599"/>
                  </a:lnTo>
                  <a:lnTo>
                    <a:pt x="44" y="580"/>
                  </a:lnTo>
                  <a:lnTo>
                    <a:pt x="24" y="555"/>
                  </a:lnTo>
                  <a:lnTo>
                    <a:pt x="12" y="526"/>
                  </a:lnTo>
                  <a:lnTo>
                    <a:pt x="5" y="494"/>
                  </a:lnTo>
                  <a:lnTo>
                    <a:pt x="2" y="461"/>
                  </a:lnTo>
                  <a:lnTo>
                    <a:pt x="0" y="428"/>
                  </a:lnTo>
                  <a:lnTo>
                    <a:pt x="3" y="388"/>
                  </a:lnTo>
                  <a:lnTo>
                    <a:pt x="10" y="348"/>
                  </a:lnTo>
                  <a:lnTo>
                    <a:pt x="24" y="308"/>
                  </a:lnTo>
                  <a:lnTo>
                    <a:pt x="44" y="270"/>
                  </a:lnTo>
                  <a:lnTo>
                    <a:pt x="68" y="233"/>
                  </a:lnTo>
                  <a:lnTo>
                    <a:pt x="98" y="197"/>
                  </a:lnTo>
                  <a:lnTo>
                    <a:pt x="132" y="164"/>
                  </a:lnTo>
                  <a:lnTo>
                    <a:pt x="171" y="132"/>
                  </a:lnTo>
                  <a:lnTo>
                    <a:pt x="214" y="104"/>
                  </a:lnTo>
                  <a:lnTo>
                    <a:pt x="261" y="78"/>
                  </a:lnTo>
                  <a:lnTo>
                    <a:pt x="313" y="56"/>
                  </a:lnTo>
                  <a:lnTo>
                    <a:pt x="369" y="37"/>
                  </a:lnTo>
                  <a:lnTo>
                    <a:pt x="430" y="21"/>
                  </a:lnTo>
                  <a:lnTo>
                    <a:pt x="493" y="9"/>
                  </a:lnTo>
                  <a:lnTo>
                    <a:pt x="561" y="2"/>
                  </a:lnTo>
                  <a:lnTo>
                    <a:pt x="632" y="0"/>
                  </a:lnTo>
                  <a:lnTo>
                    <a:pt x="686" y="2"/>
                  </a:lnTo>
                  <a:lnTo>
                    <a:pt x="737" y="9"/>
                  </a:lnTo>
                  <a:lnTo>
                    <a:pt x="785" y="17"/>
                  </a:lnTo>
                  <a:lnTo>
                    <a:pt x="831" y="30"/>
                  </a:lnTo>
                  <a:lnTo>
                    <a:pt x="872" y="45"/>
                  </a:lnTo>
                  <a:lnTo>
                    <a:pt x="911" y="64"/>
                  </a:lnTo>
                  <a:lnTo>
                    <a:pt x="946" y="85"/>
                  </a:lnTo>
                  <a:lnTo>
                    <a:pt x="979" y="110"/>
                  </a:lnTo>
                  <a:lnTo>
                    <a:pt x="1007" y="136"/>
                  </a:lnTo>
                  <a:lnTo>
                    <a:pt x="1033" y="164"/>
                  </a:lnTo>
                  <a:lnTo>
                    <a:pt x="1054" y="193"/>
                  </a:lnTo>
                  <a:lnTo>
                    <a:pt x="1071" y="226"/>
                  </a:lnTo>
                  <a:lnTo>
                    <a:pt x="1085" y="259"/>
                  </a:lnTo>
                  <a:lnTo>
                    <a:pt x="1095" y="294"/>
                  </a:lnTo>
                  <a:lnTo>
                    <a:pt x="1102" y="331"/>
                  </a:lnTo>
                  <a:lnTo>
                    <a:pt x="1104" y="367"/>
                  </a:lnTo>
                  <a:lnTo>
                    <a:pt x="1095" y="446"/>
                  </a:lnTo>
                  <a:lnTo>
                    <a:pt x="1075" y="513"/>
                  </a:lnTo>
                  <a:lnTo>
                    <a:pt x="1043" y="573"/>
                  </a:lnTo>
                  <a:lnTo>
                    <a:pt x="1005" y="623"/>
                  </a:lnTo>
                  <a:lnTo>
                    <a:pt x="961" y="665"/>
                  </a:lnTo>
                  <a:lnTo>
                    <a:pt x="918" y="700"/>
                  </a:lnTo>
                  <a:lnTo>
                    <a:pt x="878" y="726"/>
                  </a:lnTo>
                  <a:lnTo>
                    <a:pt x="843" y="747"/>
                  </a:lnTo>
                  <a:lnTo>
                    <a:pt x="819" y="757"/>
                  </a:lnTo>
                  <a:lnTo>
                    <a:pt x="789" y="767"/>
                  </a:lnTo>
                  <a:lnTo>
                    <a:pt x="758" y="780"/>
                  </a:lnTo>
                  <a:lnTo>
                    <a:pt x="726" y="795"/>
                  </a:lnTo>
                  <a:lnTo>
                    <a:pt x="697" y="818"/>
                  </a:lnTo>
                  <a:lnTo>
                    <a:pt x="672" y="849"/>
                  </a:lnTo>
                  <a:lnTo>
                    <a:pt x="657" y="891"/>
                  </a:lnTo>
                  <a:lnTo>
                    <a:pt x="650" y="947"/>
                  </a:lnTo>
                  <a:lnTo>
                    <a:pt x="650" y="1039"/>
                  </a:lnTo>
                  <a:lnTo>
                    <a:pt x="568" y="1039"/>
                  </a:lnTo>
                  <a:lnTo>
                    <a:pt x="568" y="889"/>
                  </a:lnTo>
                  <a:lnTo>
                    <a:pt x="576" y="808"/>
                  </a:lnTo>
                  <a:lnTo>
                    <a:pt x="601" y="740"/>
                  </a:lnTo>
                  <a:lnTo>
                    <a:pt x="636" y="682"/>
                  </a:lnTo>
                  <a:lnTo>
                    <a:pt x="676" y="630"/>
                  </a:lnTo>
                  <a:lnTo>
                    <a:pt x="716" y="580"/>
                  </a:lnTo>
                  <a:lnTo>
                    <a:pt x="751" y="526"/>
                  </a:lnTo>
                  <a:lnTo>
                    <a:pt x="775" y="465"/>
                  </a:lnTo>
                  <a:lnTo>
                    <a:pt x="785" y="392"/>
                  </a:lnTo>
                  <a:lnTo>
                    <a:pt x="785" y="364"/>
                  </a:lnTo>
                  <a:lnTo>
                    <a:pt x="782" y="336"/>
                  </a:lnTo>
                  <a:lnTo>
                    <a:pt x="778" y="310"/>
                  </a:lnTo>
                  <a:lnTo>
                    <a:pt x="771" y="284"/>
                  </a:lnTo>
                  <a:lnTo>
                    <a:pt x="763" y="258"/>
                  </a:lnTo>
                  <a:lnTo>
                    <a:pt x="752" y="233"/>
                  </a:lnTo>
                  <a:lnTo>
                    <a:pt x="738" y="211"/>
                  </a:lnTo>
                  <a:lnTo>
                    <a:pt x="723" y="190"/>
                  </a:lnTo>
                  <a:lnTo>
                    <a:pt x="704" y="171"/>
                  </a:lnTo>
                  <a:lnTo>
                    <a:pt x="679" y="153"/>
                  </a:lnTo>
                  <a:lnTo>
                    <a:pt x="653" y="137"/>
                  </a:lnTo>
                  <a:lnTo>
                    <a:pt x="623" y="124"/>
                  </a:lnTo>
                  <a:lnTo>
                    <a:pt x="589" y="113"/>
                  </a:lnTo>
                  <a:lnTo>
                    <a:pt x="550" y="106"/>
                  </a:lnTo>
                  <a:lnTo>
                    <a:pt x="507" y="101"/>
                  </a:lnTo>
                  <a:lnTo>
                    <a:pt x="460" y="99"/>
                  </a:lnTo>
                  <a:lnTo>
                    <a:pt x="430" y="101"/>
                  </a:lnTo>
                  <a:lnTo>
                    <a:pt x="401" y="106"/>
                  </a:lnTo>
                  <a:lnTo>
                    <a:pt x="371" y="113"/>
                  </a:lnTo>
                  <a:lnTo>
                    <a:pt x="341" y="122"/>
                  </a:lnTo>
                  <a:lnTo>
                    <a:pt x="313" y="134"/>
                  </a:lnTo>
                  <a:lnTo>
                    <a:pt x="286" y="148"/>
                  </a:lnTo>
                  <a:lnTo>
                    <a:pt x="261" y="164"/>
                  </a:lnTo>
                  <a:lnTo>
                    <a:pt x="237" y="179"/>
                  </a:lnTo>
                  <a:lnTo>
                    <a:pt x="214" y="198"/>
                  </a:lnTo>
                  <a:lnTo>
                    <a:pt x="195" y="216"/>
                  </a:lnTo>
                  <a:lnTo>
                    <a:pt x="178" y="237"/>
                  </a:lnTo>
                  <a:lnTo>
                    <a:pt x="162" y="256"/>
                  </a:lnTo>
                  <a:lnTo>
                    <a:pt x="150" y="275"/>
                  </a:lnTo>
                  <a:lnTo>
                    <a:pt x="141" y="294"/>
                  </a:lnTo>
                  <a:lnTo>
                    <a:pt x="136" y="313"/>
                  </a:lnTo>
                  <a:lnTo>
                    <a:pt x="134" y="33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35859" name="Freeform 23"/>
            <p:cNvSpPr>
              <a:spLocks/>
            </p:cNvSpPr>
            <p:nvPr/>
          </p:nvSpPr>
          <p:spPr bwMode="auto">
            <a:xfrm>
              <a:off x="4223" y="2879"/>
              <a:ext cx="263" cy="317"/>
            </a:xfrm>
            <a:custGeom>
              <a:avLst/>
              <a:gdLst>
                <a:gd name="T0" fmla="*/ 132 w 265"/>
                <a:gd name="T1" fmla="*/ 317 h 317"/>
                <a:gd name="T2" fmla="*/ 158 w 265"/>
                <a:gd name="T3" fmla="*/ 314 h 317"/>
                <a:gd name="T4" fmla="*/ 185 w 265"/>
                <a:gd name="T5" fmla="*/ 305 h 317"/>
                <a:gd name="T6" fmla="*/ 207 w 265"/>
                <a:gd name="T7" fmla="*/ 289 h 317"/>
                <a:gd name="T8" fmla="*/ 226 w 265"/>
                <a:gd name="T9" fmla="*/ 270 h 317"/>
                <a:gd name="T10" fmla="*/ 242 w 265"/>
                <a:gd name="T11" fmla="*/ 248 h 317"/>
                <a:gd name="T12" fmla="*/ 254 w 265"/>
                <a:gd name="T13" fmla="*/ 220 h 317"/>
                <a:gd name="T14" fmla="*/ 261 w 265"/>
                <a:gd name="T15" fmla="*/ 190 h 317"/>
                <a:gd name="T16" fmla="*/ 265 w 265"/>
                <a:gd name="T17" fmla="*/ 159 h 317"/>
                <a:gd name="T18" fmla="*/ 261 w 265"/>
                <a:gd name="T19" fmla="*/ 127 h 317"/>
                <a:gd name="T20" fmla="*/ 254 w 265"/>
                <a:gd name="T21" fmla="*/ 98 h 317"/>
                <a:gd name="T22" fmla="*/ 242 w 265"/>
                <a:gd name="T23" fmla="*/ 70 h 317"/>
                <a:gd name="T24" fmla="*/ 226 w 265"/>
                <a:gd name="T25" fmla="*/ 47 h 317"/>
                <a:gd name="T26" fmla="*/ 207 w 265"/>
                <a:gd name="T27" fmla="*/ 28 h 317"/>
                <a:gd name="T28" fmla="*/ 185 w 265"/>
                <a:gd name="T29" fmla="*/ 13 h 317"/>
                <a:gd name="T30" fmla="*/ 158 w 265"/>
                <a:gd name="T31" fmla="*/ 4 h 317"/>
                <a:gd name="T32" fmla="*/ 132 w 265"/>
                <a:gd name="T33" fmla="*/ 0 h 317"/>
                <a:gd name="T34" fmla="*/ 106 w 265"/>
                <a:gd name="T35" fmla="*/ 4 h 317"/>
                <a:gd name="T36" fmla="*/ 80 w 265"/>
                <a:gd name="T37" fmla="*/ 13 h 317"/>
                <a:gd name="T38" fmla="*/ 57 w 265"/>
                <a:gd name="T39" fmla="*/ 28 h 317"/>
                <a:gd name="T40" fmla="*/ 38 w 265"/>
                <a:gd name="T41" fmla="*/ 47 h 317"/>
                <a:gd name="T42" fmla="*/ 23 w 265"/>
                <a:gd name="T43" fmla="*/ 70 h 317"/>
                <a:gd name="T44" fmla="*/ 10 w 265"/>
                <a:gd name="T45" fmla="*/ 98 h 317"/>
                <a:gd name="T46" fmla="*/ 3 w 265"/>
                <a:gd name="T47" fmla="*/ 127 h 317"/>
                <a:gd name="T48" fmla="*/ 0 w 265"/>
                <a:gd name="T49" fmla="*/ 159 h 317"/>
                <a:gd name="T50" fmla="*/ 3 w 265"/>
                <a:gd name="T51" fmla="*/ 190 h 317"/>
                <a:gd name="T52" fmla="*/ 10 w 265"/>
                <a:gd name="T53" fmla="*/ 220 h 317"/>
                <a:gd name="T54" fmla="*/ 23 w 265"/>
                <a:gd name="T55" fmla="*/ 248 h 317"/>
                <a:gd name="T56" fmla="*/ 38 w 265"/>
                <a:gd name="T57" fmla="*/ 270 h 317"/>
                <a:gd name="T58" fmla="*/ 57 w 265"/>
                <a:gd name="T59" fmla="*/ 289 h 317"/>
                <a:gd name="T60" fmla="*/ 80 w 265"/>
                <a:gd name="T61" fmla="*/ 305 h 317"/>
                <a:gd name="T62" fmla="*/ 106 w 265"/>
                <a:gd name="T63" fmla="*/ 314 h 317"/>
                <a:gd name="T64" fmla="*/ 132 w 265"/>
                <a:gd name="T65" fmla="*/ 31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5"/>
                <a:gd name="T100" fmla="*/ 0 h 317"/>
                <a:gd name="T101" fmla="*/ 265 w 265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5" h="317">
                  <a:moveTo>
                    <a:pt x="132" y="317"/>
                  </a:moveTo>
                  <a:lnTo>
                    <a:pt x="158" y="314"/>
                  </a:lnTo>
                  <a:lnTo>
                    <a:pt x="185" y="305"/>
                  </a:lnTo>
                  <a:lnTo>
                    <a:pt x="207" y="289"/>
                  </a:lnTo>
                  <a:lnTo>
                    <a:pt x="226" y="270"/>
                  </a:lnTo>
                  <a:lnTo>
                    <a:pt x="242" y="248"/>
                  </a:lnTo>
                  <a:lnTo>
                    <a:pt x="254" y="220"/>
                  </a:lnTo>
                  <a:lnTo>
                    <a:pt x="261" y="190"/>
                  </a:lnTo>
                  <a:lnTo>
                    <a:pt x="265" y="159"/>
                  </a:lnTo>
                  <a:lnTo>
                    <a:pt x="261" y="127"/>
                  </a:lnTo>
                  <a:lnTo>
                    <a:pt x="254" y="98"/>
                  </a:lnTo>
                  <a:lnTo>
                    <a:pt x="242" y="70"/>
                  </a:lnTo>
                  <a:lnTo>
                    <a:pt x="226" y="47"/>
                  </a:lnTo>
                  <a:lnTo>
                    <a:pt x="207" y="28"/>
                  </a:lnTo>
                  <a:lnTo>
                    <a:pt x="185" y="13"/>
                  </a:lnTo>
                  <a:lnTo>
                    <a:pt x="158" y="4"/>
                  </a:lnTo>
                  <a:lnTo>
                    <a:pt x="132" y="0"/>
                  </a:lnTo>
                  <a:lnTo>
                    <a:pt x="106" y="4"/>
                  </a:lnTo>
                  <a:lnTo>
                    <a:pt x="80" y="13"/>
                  </a:lnTo>
                  <a:lnTo>
                    <a:pt x="57" y="28"/>
                  </a:lnTo>
                  <a:lnTo>
                    <a:pt x="38" y="47"/>
                  </a:lnTo>
                  <a:lnTo>
                    <a:pt x="23" y="70"/>
                  </a:lnTo>
                  <a:lnTo>
                    <a:pt x="10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3" y="190"/>
                  </a:lnTo>
                  <a:lnTo>
                    <a:pt x="10" y="220"/>
                  </a:lnTo>
                  <a:lnTo>
                    <a:pt x="23" y="248"/>
                  </a:lnTo>
                  <a:lnTo>
                    <a:pt x="38" y="270"/>
                  </a:lnTo>
                  <a:lnTo>
                    <a:pt x="57" y="289"/>
                  </a:lnTo>
                  <a:lnTo>
                    <a:pt x="80" y="305"/>
                  </a:lnTo>
                  <a:lnTo>
                    <a:pt x="106" y="314"/>
                  </a:lnTo>
                  <a:lnTo>
                    <a:pt x="132" y="31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4" grpId="0" animBg="1"/>
      <p:bldP spid="10855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079488"/>
            <a:ext cx="7848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</a:rPr>
              <a:t>Основополагающий вопрос</a:t>
            </a:r>
            <a:r>
              <a:rPr lang="en-US" sz="3600" dirty="0" smtClean="0">
                <a:solidFill>
                  <a:srgbClr val="FFFF00"/>
                </a:solidFill>
              </a:rPr>
              <a:t> =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Наиболее общий вопрос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=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Самая общая идея</a:t>
            </a:r>
            <a:endParaRPr lang="en-US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143116"/>
            <a:ext cx="8001056" cy="4525963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FF0000"/>
              </a:buClr>
            </a:pPr>
            <a:r>
              <a:rPr lang="ru-RU" sz="2800" dirty="0" smtClean="0">
                <a:solidFill>
                  <a:srgbClr val="C00000"/>
                </a:solidFill>
              </a:rPr>
              <a:t>Основополагающий вопрос </a:t>
            </a:r>
            <a:r>
              <a:rPr lang="ru-RU" sz="2800" dirty="0" smtClean="0"/>
              <a:t>– это вопрос самого высокого уровня в цепочке вопросов, наиболее общий, абстрактный, «философский», </a:t>
            </a:r>
            <a:r>
              <a:rPr lang="en-US" sz="2800" dirty="0" smtClean="0"/>
              <a:t> </a:t>
            </a:r>
            <a:r>
              <a:rPr lang="ru-RU" sz="2800" dirty="0" smtClean="0"/>
              <a:t>не имеющий определенного ответа</a:t>
            </a:r>
            <a:r>
              <a:rPr lang="en-US" sz="2800" dirty="0" smtClean="0"/>
              <a:t> </a:t>
            </a:r>
          </a:p>
          <a:p>
            <a:pPr eaLnBrk="1" hangingPunct="1">
              <a:buClr>
                <a:srgbClr val="FF0000"/>
              </a:buClr>
            </a:pPr>
            <a:r>
              <a:rPr lang="ru-RU" sz="2800" dirty="0" smtClean="0">
                <a:solidFill>
                  <a:srgbClr val="C00000"/>
                </a:solidFill>
              </a:rPr>
              <a:t>Основополагающий вопрос </a:t>
            </a:r>
            <a:r>
              <a:rPr lang="ru-RU" sz="2800" dirty="0" smtClean="0"/>
              <a:t>служит «концептуальной рамой» для нескольких учебных тем или для всего предмета в целом</a:t>
            </a:r>
            <a:endParaRPr lang="en-US" sz="2800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ru-RU" dirty="0" smtClean="0">
                <a:solidFill>
                  <a:schemeClr val="tx2"/>
                </a:solidFill>
              </a:rPr>
              <a:t>Пример</a:t>
            </a:r>
            <a:r>
              <a:rPr lang="en-US" dirty="0" smtClean="0">
                <a:solidFill>
                  <a:schemeClr val="tx2"/>
                </a:solidFill>
              </a:rPr>
              <a:t>:  </a:t>
            </a:r>
            <a:r>
              <a:rPr lang="ru-RU" dirty="0" smtClean="0">
                <a:solidFill>
                  <a:schemeClr val="tx2"/>
                </a:solidFill>
              </a:rPr>
              <a:t>Почему нам нужны другие люди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7D46E8-270B-423B-9249-D64934E509C3}" type="slidenum">
              <a:rPr lang="ru-RU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2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32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32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007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Проблемный вопрос</a:t>
            </a:r>
            <a:r>
              <a:rPr lang="en-US" sz="3600" b="1" dirty="0" smtClean="0">
                <a:solidFill>
                  <a:srgbClr val="FFFF00"/>
                </a:solidFill>
              </a:rPr>
              <a:t> =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Большой вопрос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=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Большая идея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214554"/>
            <a:ext cx="8929718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Проблемный вопрос </a:t>
            </a:r>
            <a:r>
              <a:rPr lang="ru-RU" sz="2800" dirty="0" smtClean="0"/>
              <a:t>также не имеет определенного ответа, но направлен на изучение отдельной стороны вопроса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800" dirty="0" smtClean="0"/>
              <a:t>Он помогает в исследовании и поиске ответов на основополагающий вопрос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2400" i="1" dirty="0" smtClean="0">
                <a:solidFill>
                  <a:srgbClr val="C00000"/>
                </a:solidFill>
              </a:rPr>
              <a:t>Пример</a:t>
            </a:r>
            <a:r>
              <a:rPr lang="en-US" sz="2400" i="1" dirty="0" smtClean="0">
                <a:solidFill>
                  <a:srgbClr val="C00000"/>
                </a:solidFill>
              </a:rPr>
              <a:t>: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Основополагающий вопрос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2"/>
                </a:solidFill>
              </a:rPr>
              <a:t>Почему нам нужны другие люди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Проблемный вопрос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2"/>
                </a:solidFill>
              </a:rPr>
              <a:t>Могут ли понять друг друга люди разных поколений?</a:t>
            </a:r>
            <a:endParaRPr lang="en-US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2"/>
                </a:solidFill>
              </a:rPr>
              <a:t>Понимаем ли мы писателя, читая его произведение?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i="1" dirty="0" smtClean="0">
              <a:solidFill>
                <a:schemeClr val="tx2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64317CF-A894-45C5-8A50-9626F7BA2A66}" type="slidenum">
              <a:rPr lang="ru-RU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2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2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2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72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72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2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72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118" y="793736"/>
            <a:ext cx="7848600" cy="563562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</a:rPr>
              <a:t>Учебный (частный) вопрос</a:t>
            </a:r>
            <a:r>
              <a:rPr lang="en-US" sz="3600" dirty="0" smtClean="0">
                <a:solidFill>
                  <a:srgbClr val="FFFF00"/>
                </a:solidFill>
              </a:rPr>
              <a:t> =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Самый мелкий вопрос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828800"/>
            <a:ext cx="785818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r>
              <a:rPr lang="ru-RU" sz="2000" dirty="0" smtClean="0">
                <a:solidFill>
                  <a:srgbClr val="C00000"/>
                </a:solidFill>
              </a:rPr>
              <a:t>Частные</a:t>
            </a:r>
            <a:r>
              <a:rPr lang="ru-RU" sz="2200" dirty="0" smtClean="0">
                <a:solidFill>
                  <a:srgbClr val="C00000"/>
                </a:solidFill>
              </a:rPr>
              <a:t> вопросы </a:t>
            </a:r>
            <a:r>
              <a:rPr lang="ru-RU" sz="2200" dirty="0" smtClean="0"/>
              <a:t>напрямую соответствуют стандартам образования и минимуму знаний ученика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r>
              <a:rPr lang="ru-RU" sz="2200" dirty="0" smtClean="0"/>
              <a:t>На них можно дать специфические</a:t>
            </a:r>
            <a:r>
              <a:rPr lang="en-US" sz="2200" dirty="0" smtClean="0"/>
              <a:t> “</a:t>
            </a:r>
            <a:r>
              <a:rPr lang="ru-RU" sz="2200" dirty="0" smtClean="0"/>
              <a:t>правильные</a:t>
            </a:r>
            <a:r>
              <a:rPr lang="en-US" sz="2200" dirty="0" smtClean="0"/>
              <a:t>” </a:t>
            </a:r>
            <a:r>
              <a:rPr lang="ru-RU" sz="2200" dirty="0" smtClean="0"/>
              <a:t>ответы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r>
              <a:rPr lang="ru-RU" sz="2200" i="1" dirty="0" smtClean="0"/>
              <a:t>Примеры</a:t>
            </a:r>
            <a:r>
              <a:rPr lang="en-US" sz="2200" i="1" dirty="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Основополагающий вопрос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Почему нам нужны другие люди</a:t>
            </a:r>
            <a:r>
              <a:rPr lang="en-US" sz="2000" dirty="0" smtClean="0">
                <a:solidFill>
                  <a:schemeClr val="tx2"/>
                </a:solidFill>
              </a:rPr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Проблемные вопросы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Могут ли понять друг друга люди разных поколений?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Можем ли мы понять писателя, читая его произведение</a:t>
            </a:r>
            <a:r>
              <a:rPr lang="en-US" sz="2000" dirty="0" smtClean="0">
                <a:solidFill>
                  <a:schemeClr val="tx2"/>
                </a:solidFill>
              </a:rPr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Учебные (частные) вопросы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Кого из своих знакомых ты понимаешь лучше?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Какие качества ты в них ценишь?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Какие композиционные приемы использует Н.В. Гоголь в поэме «Мертвые души», чтобы стала ясна авторская позиция?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09B8CC-C3FA-4B1B-86AC-0F4F2263AE4A}" type="slidenum">
              <a:rPr lang="ru-RU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65174"/>
            <a:ext cx="7848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</a:rPr>
              <a:t>Более глубокий взгляд на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основополагающие вопросы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714488"/>
            <a:ext cx="7929618" cy="4846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ru-RU" sz="2800" dirty="0" smtClean="0">
                <a:solidFill>
                  <a:srgbClr val="C00000"/>
                </a:solidFill>
              </a:rPr>
              <a:t>Основополагающие вопросы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Интересны и привлекают внимание детей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Полны смысла для школьников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Возбуждают любопытство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Заставляют задуматься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Предполагают навыки мышления на высоком уровне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Ответы на них нельзя найти в учебнике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C082846-B27B-4FB0-83AB-A8F54B41CF48}" type="slidenum">
              <a:rPr lang="ru-RU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80" y="579438"/>
            <a:ext cx="7848600" cy="56356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Отличительные признаки КОЗ и КОТ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3025"/>
            <a:ext cx="8229600" cy="2300289"/>
          </a:xfrm>
        </p:spPr>
        <p:txBody>
          <a:bodyPr/>
          <a:lstStyle/>
          <a:p>
            <a:pPr lvl="0"/>
            <a:r>
              <a:rPr lang="ru-RU" sz="2800" dirty="0" err="1" smtClean="0"/>
              <a:t>деятельностная</a:t>
            </a:r>
            <a:r>
              <a:rPr lang="ru-RU" sz="2800" dirty="0" smtClean="0"/>
              <a:t> составляющая;</a:t>
            </a:r>
          </a:p>
          <a:p>
            <a:pPr lvl="0"/>
            <a:r>
              <a:rPr lang="ru-RU" sz="2800" dirty="0" smtClean="0"/>
              <a:t>предметные умения;</a:t>
            </a:r>
          </a:p>
          <a:p>
            <a:pPr lvl="0"/>
            <a:r>
              <a:rPr lang="ru-RU" sz="2800" dirty="0" smtClean="0"/>
              <a:t>умения работать с информацией;</a:t>
            </a:r>
          </a:p>
          <a:p>
            <a:pPr lvl="0"/>
            <a:r>
              <a:rPr lang="ru-RU" sz="2800" dirty="0" smtClean="0"/>
              <a:t>исследовательские умения.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DBE06-BA10-4882-BFA3-B65AEF8EC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2910" y="3643314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Каждая составляющая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компетентностно-ориентированного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задания подчиняется определённым требованиям, обусловленным тем, что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компетентностно-ориентированные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задания организуют деятельность учащегося, а не воспроизведение им информации или отдельных действий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</a:rPr>
              <a:t>Признаки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основополагающих </a:t>
            </a: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вопросов</a:t>
            </a:r>
            <a:endParaRPr lang="en-US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752600"/>
            <a:ext cx="8501122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ru-RU" dirty="0" smtClean="0"/>
              <a:t>Хорошие вопросы таковы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Не имеют однозначного ответа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Полны смысла и значения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Приглашают исследовать новые идеи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ru-RU" dirty="0" smtClean="0"/>
              <a:t>Побуждают школьников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Находить свои собственные ответы и самостоятельно формулировать выводы на основе собранной информации 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ru-RU" sz="2000" dirty="0" smtClean="0"/>
              <a:t>Оценивать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ru-RU" sz="2000" dirty="0" smtClean="0"/>
              <a:t>Складывать в единую картину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ru-RU" sz="2000" dirty="0" smtClean="0"/>
              <a:t>Анализировать</a:t>
            </a:r>
            <a:endParaRPr lang="en-US" sz="20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52E8EE-C64C-4295-AC5A-C123421B091B}" type="slidenum">
              <a:rPr lang="ru-RU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36612"/>
            <a:ext cx="7848600" cy="563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FFFF00"/>
                </a:solidFill>
              </a:rPr>
              <a:t>Что не предполагают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основополагающие вопросы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600" dirty="0" smtClean="0"/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7786713" cy="4953000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sz="2800" dirty="0" smtClean="0"/>
              <a:t>Не имеют однозначного ответа </a:t>
            </a:r>
            <a:r>
              <a:rPr lang="ru-RU" sz="2800" i="1" dirty="0" smtClean="0"/>
              <a:t>Да</a:t>
            </a:r>
            <a:r>
              <a:rPr lang="en-US" sz="2800" dirty="0" smtClean="0"/>
              <a:t> </a:t>
            </a:r>
            <a:r>
              <a:rPr lang="ru-RU" sz="2800" dirty="0" smtClean="0"/>
              <a:t>или</a:t>
            </a:r>
            <a:r>
              <a:rPr lang="en-US" sz="2800" dirty="0" smtClean="0"/>
              <a:t> </a:t>
            </a:r>
            <a:r>
              <a:rPr lang="ru-RU" sz="2800" i="1" dirty="0" smtClean="0"/>
              <a:t>Нет</a:t>
            </a:r>
            <a:endParaRPr lang="en-US" sz="2800" dirty="0" smtClean="0"/>
          </a:p>
          <a:p>
            <a:pPr eaLnBrk="1" hangingPunct="1">
              <a:buClr>
                <a:srgbClr val="FF0000"/>
              </a:buClr>
            </a:pPr>
            <a:r>
              <a:rPr lang="ru-RU" sz="2800" dirty="0" smtClean="0"/>
              <a:t>Не имеют ответов, которые могут быть скопированы или перефразированы из уже готовых документов</a:t>
            </a:r>
            <a:endParaRPr lang="en-US" sz="2800" dirty="0" smtClean="0"/>
          </a:p>
          <a:p>
            <a:pPr eaLnBrk="1" hangingPunct="1">
              <a:buClr>
                <a:srgbClr val="FF0000"/>
              </a:buClr>
            </a:pPr>
            <a:r>
              <a:rPr lang="ru-RU" sz="2800" dirty="0" smtClean="0"/>
              <a:t>Не предполагают в </a:t>
            </a:r>
            <a:r>
              <a:rPr lang="en-US" sz="2800" dirty="0" smtClean="0"/>
              <a:t> </a:t>
            </a:r>
            <a:r>
              <a:rPr lang="ru-RU" sz="2800" dirty="0" smtClean="0"/>
              <a:t>качестве ответа перечня фактов без переосмысления взаимосвязей между ними</a:t>
            </a:r>
            <a:endParaRPr lang="en-US" sz="2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AE2D2C-91A5-4D2D-AAB7-58E96C71F762}" type="slidenum">
              <a:rPr lang="ru-RU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118" y="500042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</a:rPr>
              <a:t>Примеры основополагающих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вопросов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16769" name="Group 33"/>
          <p:cNvGraphicFramePr>
            <a:graphicFrameLocks noGrp="1"/>
          </p:cNvGraphicFramePr>
          <p:nvPr>
            <p:ph idx="1"/>
          </p:nvPr>
        </p:nvGraphicFramePr>
        <p:xfrm>
          <a:off x="652490" y="2191722"/>
          <a:ext cx="7848600" cy="4023360"/>
        </p:xfrm>
        <a:graphic>
          <a:graphicData uri="http://schemas.openxmlformats.org/drawingml/2006/table">
            <a:tbl>
              <a:tblPr/>
              <a:tblGrid>
                <a:gridCol w="3842544"/>
                <a:gridCol w="4006056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Основополагающие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Не основополагающие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Понимаем ли мы животных и понимают ли животные нас?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Что необходимо животным для жизни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Насколько мы отличается от других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Каким образом отличается жизнь в других странах от нашей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Должны ли мы делать что-то только потому, что мы можем это делать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Каковы последствия исследований в области генной инженерии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917AB18-78BA-4BF1-86C5-BA4DD3F40AD1}" type="slidenum">
              <a:rPr lang="ru-RU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85802"/>
            <a:ext cx="77612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Зачем использовать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основополагающие вопросы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в классе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Для развития навыков мышления на выкосом уровне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Они предполагают сравнение, оценку, интерпретацию, создание «единой картины» из деталей</a:t>
            </a:r>
            <a:r>
              <a:rPr lang="en-US" sz="2000" smtClean="0"/>
              <a:t>, </a:t>
            </a:r>
            <a:r>
              <a:rPr lang="ru-RU" sz="2000" smtClean="0"/>
              <a:t>т.п.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Для того, чтобы</a:t>
            </a:r>
            <a:r>
              <a:rPr lang="en-US" sz="2800" smtClean="0"/>
              <a:t> </a:t>
            </a:r>
            <a:r>
              <a:rPr lang="ru-RU" sz="2800" smtClean="0"/>
              <a:t>исследования школьников были </a:t>
            </a:r>
            <a:r>
              <a:rPr lang="en-US" sz="2800" smtClean="0"/>
              <a:t> </a:t>
            </a:r>
            <a:r>
              <a:rPr lang="ru-RU" sz="2800" smtClean="0"/>
              <a:t>актуальными</a:t>
            </a:r>
            <a:r>
              <a:rPr lang="en-US" sz="2800" smtClean="0"/>
              <a:t> </a:t>
            </a:r>
            <a:r>
              <a:rPr lang="ru-RU" sz="2800" smtClean="0"/>
              <a:t>и интересными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Предполагают больше, чем простое перечисление фактов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Усиление внимания к важным темам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Связывают тему исследования с другими дисциплинами и темами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Задают вопросы, к которым обращается человечество на протяжении своей истории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321714-FEDB-4373-9582-562DDFAC73F7}" type="slidenum">
              <a:rPr lang="ru-RU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65174"/>
            <a:ext cx="7848600" cy="563562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Без основополагающих 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вопросов</a:t>
            </a:r>
            <a:endParaRPr lang="en-US" sz="36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20850"/>
            <a:ext cx="8229600" cy="5137150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dirty="0" smtClean="0"/>
              <a:t>Школьников просят найти что-нибудь </a:t>
            </a:r>
            <a:r>
              <a:rPr lang="en-US" dirty="0" smtClean="0"/>
              <a:t> </a:t>
            </a:r>
            <a:r>
              <a:rPr lang="ru-RU" b="1" i="1" dirty="0" smtClean="0"/>
              <a:t>по </a:t>
            </a:r>
            <a:r>
              <a:rPr lang="ru-RU" dirty="0" smtClean="0"/>
              <a:t>теме</a:t>
            </a:r>
            <a:endParaRPr lang="en-US" dirty="0" smtClean="0">
              <a:solidFill>
                <a:srgbClr val="FF0066"/>
              </a:solidFill>
            </a:endParaRPr>
          </a:p>
          <a:p>
            <a:pPr lvl="1" eaLnBrk="1" hangingPunct="1"/>
            <a:r>
              <a:rPr lang="ru-RU" dirty="0" smtClean="0"/>
              <a:t>Приводит</a:t>
            </a:r>
            <a:r>
              <a:rPr lang="en-US" dirty="0" smtClean="0"/>
              <a:t> </a:t>
            </a:r>
            <a:r>
              <a:rPr lang="ru-RU" dirty="0" smtClean="0"/>
              <a:t>к простому сбору информации</a:t>
            </a:r>
            <a:endParaRPr lang="en-US" dirty="0" smtClean="0"/>
          </a:p>
          <a:p>
            <a:pPr lvl="1" eaLnBrk="1" hangingPunct="1"/>
            <a:r>
              <a:rPr lang="ru-RU" dirty="0" smtClean="0"/>
              <a:t>При этом требуется незначительная мыслительная работа или анализ</a:t>
            </a:r>
            <a:endParaRPr lang="en-US" dirty="0" smtClean="0"/>
          </a:p>
          <a:p>
            <a:pPr eaLnBrk="1" hangingPunct="1">
              <a:buClr>
                <a:srgbClr val="FF0000"/>
              </a:buClr>
            </a:pPr>
            <a:r>
              <a:rPr lang="ru-RU" dirty="0" smtClean="0"/>
              <a:t>Учебная работа школьников сводится к угадыванию ответа в викторине – сколько-нибудь глубоко никакой вопрос не исследуется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B7A645-F367-4782-9BAD-5BDFD3A18F99}" type="slidenum">
              <a:rPr lang="ru-RU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42" y="5000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rgbClr val="FFFF99"/>
                </a:solidFill>
              </a:rPr>
              <a:t>Подсказки для составления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основополагающих вопросов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785926"/>
            <a:ext cx="8572560" cy="464347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ru-RU" sz="2400" dirty="0" smtClean="0"/>
              <a:t>Попробуйте начинать вопрос с </a:t>
            </a:r>
            <a:r>
              <a:rPr lang="ru-RU" sz="2400" i="1" dirty="0" smtClean="0"/>
              <a:t>Как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i="1" dirty="0" smtClean="0"/>
              <a:t>Почему, </a:t>
            </a:r>
            <a:r>
              <a:rPr lang="ru-RU" sz="2400" dirty="0" smtClean="0"/>
              <a:t>вместо </a:t>
            </a:r>
            <a:r>
              <a:rPr lang="ru-RU" sz="2400" i="1" dirty="0" smtClean="0"/>
              <a:t>Что</a:t>
            </a:r>
            <a:r>
              <a:rPr lang="en-US" sz="2400" i="1" dirty="0" smtClean="0"/>
              <a:t>, </a:t>
            </a:r>
            <a:r>
              <a:rPr lang="ru-RU" sz="2400" i="1" dirty="0" smtClean="0"/>
              <a:t>Кто</a:t>
            </a:r>
            <a:r>
              <a:rPr lang="en-US" sz="2400" i="1" dirty="0" smtClean="0"/>
              <a:t>, </a:t>
            </a:r>
            <a:r>
              <a:rPr lang="ru-RU" sz="2400" dirty="0" smtClean="0"/>
              <a:t>или</a:t>
            </a:r>
            <a:r>
              <a:rPr lang="en-US" sz="2400" dirty="0" smtClean="0"/>
              <a:t> </a:t>
            </a:r>
            <a:r>
              <a:rPr lang="ru-RU" sz="2400" i="1" dirty="0" smtClean="0"/>
              <a:t>Когда</a:t>
            </a:r>
            <a:r>
              <a:rPr lang="en-US" sz="2400" i="1" dirty="0" smtClean="0"/>
              <a:t>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ru-RU" sz="2400" dirty="0" smtClean="0"/>
              <a:t>Избегайте формулировок, которые предполагают в ответ пересказ определений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ru-RU" sz="2400" dirty="0" smtClean="0"/>
              <a:t>Спросите себя, если вопрос имеет один или несколько однозначно правильных ответов </a:t>
            </a:r>
            <a:r>
              <a:rPr lang="en-US" sz="2400" dirty="0" smtClean="0"/>
              <a:t>—</a:t>
            </a:r>
            <a:r>
              <a:rPr lang="ru-RU" sz="2400" dirty="0" smtClean="0"/>
              <a:t>он не является основополагающим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ru-RU" sz="2400" dirty="0" smtClean="0"/>
              <a:t>Требуется некоторое время для полного понимания и поиска ответа(</a:t>
            </a:r>
            <a:r>
              <a:rPr lang="ru-RU" sz="2400" dirty="0" err="1" smtClean="0"/>
              <a:t>ов</a:t>
            </a:r>
            <a:r>
              <a:rPr lang="ru-RU" sz="2400" dirty="0" smtClean="0"/>
              <a:t>) на такой вопрос, на него нельзя ответить сразу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ru-RU" sz="2400" dirty="0" smtClean="0"/>
              <a:t>Является ли Ваш вопрос до сих пор темой рассуждений ученых, философов или поэтов? Если да, то Вы придумали великий вопрос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57AE559-11E9-4E74-94EB-EE76A049C8D4}" type="slidenum">
              <a:rPr lang="ru-RU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07" y="571480"/>
            <a:ext cx="8501093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FF99"/>
                </a:solidFill>
              </a:rPr>
              <a:t>Посмотрим повнимательней на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проблемные  вопросы 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76400"/>
            <a:ext cx="8501062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ru-RU" dirty="0" smtClean="0"/>
              <a:t>Хорошие проблемные вопросы таковы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Не имеют однозначного ответа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Побуждают исследовать различные идеи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Находятся в рамках учебной темы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ru-RU" dirty="0" smtClean="0"/>
              <a:t> И помогают школьникам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Строить свои собственные ответы и свое собственное понимание на основе самостоятельно собранных сведений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ru-RU" sz="2800" dirty="0" smtClean="0"/>
              <a:t>Сравнивать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</a:pPr>
            <a:r>
              <a:rPr lang="ru-RU" sz="2800" dirty="0" smtClean="0"/>
              <a:t>Синтезировать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</a:pPr>
            <a:r>
              <a:rPr lang="ru-RU" sz="2800" dirty="0" smtClean="0"/>
              <a:t>Анализировать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3FACFB-5474-4879-824E-6A8782548A38}" type="slidenum">
              <a:rPr lang="ru-RU"/>
              <a:pPr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58175" cy="438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99"/>
                </a:solidFill>
              </a:rPr>
              <a:t>Проблемные вопросы</a:t>
            </a:r>
            <a:endParaRPr lang="en-US" sz="3600" b="1" dirty="0" smtClean="0">
              <a:solidFill>
                <a:srgbClr val="FFFF99"/>
              </a:solidFill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15262" cy="4525963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sz="3000" dirty="0" smtClean="0"/>
              <a:t>Проблемные вопросы, задаваемые на одном или нескольких занятиях, могут исследовать разные стороны одного основополагающего вопроса</a:t>
            </a:r>
            <a:endParaRPr lang="en-US" sz="3000" dirty="0" smtClean="0"/>
          </a:p>
          <a:p>
            <a:pPr eaLnBrk="1" hangingPunct="1">
              <a:buClr>
                <a:srgbClr val="FF0000"/>
              </a:buClr>
            </a:pPr>
            <a:r>
              <a:rPr lang="ru-RU" sz="3000" dirty="0" smtClean="0"/>
              <a:t>Учителя, преподающие разные дисциплины, могут использовать вопросы своих учебных тем для поддержки единого, объединяющего основополагающего вопроса</a:t>
            </a:r>
            <a:endParaRPr lang="en-US" sz="3000" dirty="0" smtClean="0"/>
          </a:p>
          <a:p>
            <a:pPr eaLnBrk="1" hangingPunct="1"/>
            <a:endParaRPr lang="en-US" sz="3000" dirty="0" smtClean="0"/>
          </a:p>
          <a:p>
            <a:pPr eaLnBrk="1" hangingPunct="1">
              <a:buClr>
                <a:schemeClr val="accent2"/>
              </a:buClr>
            </a:pPr>
            <a:endParaRPr lang="en-US" sz="30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F4DF86-F5B5-4C34-8EFA-D04773BEA941}" type="slidenum">
              <a:rPr lang="ru-RU"/>
              <a:pPr>
                <a:defRPr/>
              </a:pPr>
              <a:t>47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2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Учебные (частные) вопросы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85860"/>
            <a:ext cx="8675687" cy="40894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None/>
            </a:pPr>
            <a:r>
              <a:rPr lang="ru-RU" dirty="0" smtClean="0">
                <a:solidFill>
                  <a:srgbClr val="C00000"/>
                </a:solidFill>
              </a:rPr>
              <a:t>Учебные (частные) вопросы </a:t>
            </a:r>
            <a:r>
              <a:rPr lang="ru-RU" dirty="0" smtClean="0"/>
              <a:t>отличаются от основополагающих и проблемных</a:t>
            </a:r>
            <a:endParaRPr lang="en-US" dirty="0" smtClean="0"/>
          </a:p>
          <a:p>
            <a:pPr lvl="1" eaLnBrk="1" hangingPunct="1"/>
            <a:r>
              <a:rPr lang="ru-RU" dirty="0" smtClean="0"/>
              <a:t>Частные вопросы относятся к фактам, и в меньшей степени к  интерпретации этих фактов</a:t>
            </a:r>
            <a:endParaRPr lang="en-US" dirty="0" smtClean="0"/>
          </a:p>
          <a:p>
            <a:pPr lvl="1" eaLnBrk="1" hangingPunct="1"/>
            <a:r>
              <a:rPr lang="ru-RU" dirty="0" smtClean="0"/>
              <a:t>Обычно имеют ясные однозначные ответы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Примеры</a:t>
            </a:r>
            <a:r>
              <a:rPr lang="en-US" i="1" dirty="0" smtClean="0"/>
              <a:t>:</a:t>
            </a:r>
          </a:p>
          <a:p>
            <a:pPr lvl="1" eaLnBrk="1" hangingPunct="1"/>
            <a:r>
              <a:rPr lang="ru-RU" dirty="0" smtClean="0"/>
              <a:t>Как жили люди в Древнем Египте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ru-RU" dirty="0" smtClean="0"/>
              <a:t>Что такое фотосинтез</a:t>
            </a:r>
            <a:r>
              <a:rPr lang="en-US" b="1" i="1" dirty="0" smtClean="0"/>
              <a:t>?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6FD11D-147C-4EF0-9516-A5A4D2C9F180}" type="slidenum">
              <a:rPr lang="ru-RU"/>
              <a:pPr>
                <a:defRPr/>
              </a:pPr>
              <a:t>48</a:t>
            </a:fld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D7A1E0F-4DDB-4352-928C-63B7D89DB5F7}" type="slidenum">
              <a:rPr lang="ru-RU"/>
              <a:pPr>
                <a:defRPr/>
              </a:pPr>
              <a:t>49</a:t>
            </a:fld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285875"/>
            <a:ext cx="8458200" cy="4572000"/>
            <a:chOff x="336" y="1200"/>
            <a:chExt cx="5040" cy="259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6" y="1200"/>
              <a:ext cx="5040" cy="2592"/>
              <a:chOff x="788" y="1824"/>
              <a:chExt cx="3739" cy="1858"/>
            </a:xfrm>
          </p:grpSpPr>
          <p:sp>
            <p:nvSpPr>
              <p:cNvPr id="65546" name="Freeform 4"/>
              <p:cNvSpPr>
                <a:spLocks/>
              </p:cNvSpPr>
              <p:nvPr/>
            </p:nvSpPr>
            <p:spPr bwMode="auto">
              <a:xfrm>
                <a:off x="788" y="2087"/>
                <a:ext cx="3739" cy="1595"/>
              </a:xfrm>
              <a:custGeom>
                <a:avLst/>
                <a:gdLst>
                  <a:gd name="T0" fmla="*/ 8 w 3739"/>
                  <a:gd name="T1" fmla="*/ 698 h 1595"/>
                  <a:gd name="T2" fmla="*/ 3 w 3739"/>
                  <a:gd name="T3" fmla="*/ 561 h 1595"/>
                  <a:gd name="T4" fmla="*/ 40 w 3739"/>
                  <a:gd name="T5" fmla="*/ 405 h 1595"/>
                  <a:gd name="T6" fmla="*/ 99 w 3739"/>
                  <a:gd name="T7" fmla="*/ 309 h 1595"/>
                  <a:gd name="T8" fmla="*/ 188 w 3739"/>
                  <a:gd name="T9" fmla="*/ 230 h 1595"/>
                  <a:gd name="T10" fmla="*/ 305 w 3739"/>
                  <a:gd name="T11" fmla="*/ 165 h 1595"/>
                  <a:gd name="T12" fmla="*/ 450 w 3739"/>
                  <a:gd name="T13" fmla="*/ 113 h 1595"/>
                  <a:gd name="T14" fmla="*/ 618 w 3739"/>
                  <a:gd name="T15" fmla="*/ 73 h 1595"/>
                  <a:gd name="T16" fmla="*/ 805 w 3739"/>
                  <a:gd name="T17" fmla="*/ 44 h 1595"/>
                  <a:gd name="T18" fmla="*/ 1010 w 3739"/>
                  <a:gd name="T19" fmla="*/ 25 h 1595"/>
                  <a:gd name="T20" fmla="*/ 1228 w 3739"/>
                  <a:gd name="T21" fmla="*/ 12 h 1595"/>
                  <a:gd name="T22" fmla="*/ 1459 w 3739"/>
                  <a:gd name="T23" fmla="*/ 4 h 1595"/>
                  <a:gd name="T24" fmla="*/ 1699 w 3739"/>
                  <a:gd name="T25" fmla="*/ 0 h 1595"/>
                  <a:gd name="T26" fmla="*/ 1940 w 3739"/>
                  <a:gd name="T27" fmla="*/ 0 h 1595"/>
                  <a:gd name="T28" fmla="*/ 2171 w 3739"/>
                  <a:gd name="T29" fmla="*/ 4 h 1595"/>
                  <a:gd name="T30" fmla="*/ 2396 w 3739"/>
                  <a:gd name="T31" fmla="*/ 10 h 1595"/>
                  <a:gd name="T32" fmla="*/ 2612 w 3739"/>
                  <a:gd name="T33" fmla="*/ 23 h 1595"/>
                  <a:gd name="T34" fmla="*/ 2819 w 3739"/>
                  <a:gd name="T35" fmla="*/ 43 h 1595"/>
                  <a:gd name="T36" fmla="*/ 3011 w 3739"/>
                  <a:gd name="T37" fmla="*/ 69 h 1595"/>
                  <a:gd name="T38" fmla="*/ 3185 w 3739"/>
                  <a:gd name="T39" fmla="*/ 106 h 1595"/>
                  <a:gd name="T40" fmla="*/ 3339 w 3739"/>
                  <a:gd name="T41" fmla="*/ 153 h 1595"/>
                  <a:gd name="T42" fmla="*/ 3473 w 3739"/>
                  <a:gd name="T43" fmla="*/ 213 h 1595"/>
                  <a:gd name="T44" fmla="*/ 3580 w 3739"/>
                  <a:gd name="T45" fmla="*/ 285 h 1595"/>
                  <a:gd name="T46" fmla="*/ 3660 w 3739"/>
                  <a:gd name="T47" fmla="*/ 373 h 1595"/>
                  <a:gd name="T48" fmla="*/ 3710 w 3739"/>
                  <a:gd name="T49" fmla="*/ 490 h 1595"/>
                  <a:gd name="T50" fmla="*/ 3739 w 3739"/>
                  <a:gd name="T51" fmla="*/ 677 h 1595"/>
                  <a:gd name="T52" fmla="*/ 3712 w 3739"/>
                  <a:gd name="T53" fmla="*/ 868 h 1595"/>
                  <a:gd name="T54" fmla="*/ 3650 w 3739"/>
                  <a:gd name="T55" fmla="*/ 990 h 1595"/>
                  <a:gd name="T56" fmla="*/ 3564 w 3739"/>
                  <a:gd name="T57" fmla="*/ 1102 h 1595"/>
                  <a:gd name="T58" fmla="*/ 3452 w 3739"/>
                  <a:gd name="T59" fmla="*/ 1203 h 1595"/>
                  <a:gd name="T60" fmla="*/ 3318 w 3739"/>
                  <a:gd name="T61" fmla="*/ 1296 h 1595"/>
                  <a:gd name="T62" fmla="*/ 3160 w 3739"/>
                  <a:gd name="T63" fmla="*/ 1376 h 1595"/>
                  <a:gd name="T64" fmla="*/ 2980 w 3739"/>
                  <a:gd name="T65" fmla="*/ 1444 h 1595"/>
                  <a:gd name="T66" fmla="*/ 2778 w 3739"/>
                  <a:gd name="T67" fmla="*/ 1501 h 1595"/>
                  <a:gd name="T68" fmla="*/ 2555 w 3739"/>
                  <a:gd name="T69" fmla="*/ 1545 h 1595"/>
                  <a:gd name="T70" fmla="*/ 2311 w 3739"/>
                  <a:gd name="T71" fmla="*/ 1575 h 1595"/>
                  <a:gd name="T72" fmla="*/ 2049 w 3739"/>
                  <a:gd name="T73" fmla="*/ 1592 h 1595"/>
                  <a:gd name="T74" fmla="*/ 1763 w 3739"/>
                  <a:gd name="T75" fmla="*/ 1593 h 1595"/>
                  <a:gd name="T76" fmla="*/ 1478 w 3739"/>
                  <a:gd name="T77" fmla="*/ 1580 h 1595"/>
                  <a:gd name="T78" fmla="*/ 1216 w 3739"/>
                  <a:gd name="T79" fmla="*/ 1551 h 1595"/>
                  <a:gd name="T80" fmla="*/ 977 w 3739"/>
                  <a:gd name="T81" fmla="*/ 1507 h 1595"/>
                  <a:gd name="T82" fmla="*/ 762 w 3739"/>
                  <a:gd name="T83" fmla="*/ 1449 h 1595"/>
                  <a:gd name="T84" fmla="*/ 574 w 3739"/>
                  <a:gd name="T85" fmla="*/ 1376 h 1595"/>
                  <a:gd name="T86" fmla="*/ 409 w 3739"/>
                  <a:gd name="T87" fmla="*/ 1291 h 1595"/>
                  <a:gd name="T88" fmla="*/ 273 w 3739"/>
                  <a:gd name="T89" fmla="*/ 1193 h 1595"/>
                  <a:gd name="T90" fmla="*/ 164 w 3739"/>
                  <a:gd name="T91" fmla="*/ 1085 h 1595"/>
                  <a:gd name="T92" fmla="*/ 84 w 3739"/>
                  <a:gd name="T93" fmla="*/ 964 h 1595"/>
                  <a:gd name="T94" fmla="*/ 32 w 3739"/>
                  <a:gd name="T95" fmla="*/ 833 h 15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739"/>
                  <a:gd name="T145" fmla="*/ 0 h 1595"/>
                  <a:gd name="T146" fmla="*/ 3739 w 3739"/>
                  <a:gd name="T147" fmla="*/ 1595 h 15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739" h="1595">
                    <a:moveTo>
                      <a:pt x="22" y="787"/>
                    </a:moveTo>
                    <a:lnTo>
                      <a:pt x="14" y="742"/>
                    </a:lnTo>
                    <a:lnTo>
                      <a:pt x="8" y="698"/>
                    </a:lnTo>
                    <a:lnTo>
                      <a:pt x="3" y="654"/>
                    </a:lnTo>
                    <a:lnTo>
                      <a:pt x="0" y="608"/>
                    </a:lnTo>
                    <a:lnTo>
                      <a:pt x="3" y="561"/>
                    </a:lnTo>
                    <a:lnTo>
                      <a:pt x="9" y="512"/>
                    </a:lnTo>
                    <a:lnTo>
                      <a:pt x="21" y="460"/>
                    </a:lnTo>
                    <a:lnTo>
                      <a:pt x="40" y="405"/>
                    </a:lnTo>
                    <a:lnTo>
                      <a:pt x="56" y="371"/>
                    </a:lnTo>
                    <a:lnTo>
                      <a:pt x="74" y="338"/>
                    </a:lnTo>
                    <a:lnTo>
                      <a:pt x="99" y="309"/>
                    </a:lnTo>
                    <a:lnTo>
                      <a:pt x="125" y="280"/>
                    </a:lnTo>
                    <a:lnTo>
                      <a:pt x="154" y="254"/>
                    </a:lnTo>
                    <a:lnTo>
                      <a:pt x="188" y="230"/>
                    </a:lnTo>
                    <a:lnTo>
                      <a:pt x="224" y="205"/>
                    </a:lnTo>
                    <a:lnTo>
                      <a:pt x="263" y="184"/>
                    </a:lnTo>
                    <a:lnTo>
                      <a:pt x="305" y="165"/>
                    </a:lnTo>
                    <a:lnTo>
                      <a:pt x="351" y="145"/>
                    </a:lnTo>
                    <a:lnTo>
                      <a:pt x="400" y="129"/>
                    </a:lnTo>
                    <a:lnTo>
                      <a:pt x="450" y="113"/>
                    </a:lnTo>
                    <a:lnTo>
                      <a:pt x="504" y="98"/>
                    </a:lnTo>
                    <a:lnTo>
                      <a:pt x="559" y="85"/>
                    </a:lnTo>
                    <a:lnTo>
                      <a:pt x="618" y="73"/>
                    </a:lnTo>
                    <a:lnTo>
                      <a:pt x="678" y="62"/>
                    </a:lnTo>
                    <a:lnTo>
                      <a:pt x="740" y="52"/>
                    </a:lnTo>
                    <a:lnTo>
                      <a:pt x="805" y="44"/>
                    </a:lnTo>
                    <a:lnTo>
                      <a:pt x="871" y="36"/>
                    </a:lnTo>
                    <a:lnTo>
                      <a:pt x="938" y="30"/>
                    </a:lnTo>
                    <a:lnTo>
                      <a:pt x="1010" y="25"/>
                    </a:lnTo>
                    <a:lnTo>
                      <a:pt x="1081" y="18"/>
                    </a:lnTo>
                    <a:lnTo>
                      <a:pt x="1153" y="15"/>
                    </a:lnTo>
                    <a:lnTo>
                      <a:pt x="1228" y="12"/>
                    </a:lnTo>
                    <a:lnTo>
                      <a:pt x="1304" y="8"/>
                    </a:lnTo>
                    <a:lnTo>
                      <a:pt x="1381" y="5"/>
                    </a:lnTo>
                    <a:lnTo>
                      <a:pt x="1459" y="4"/>
                    </a:lnTo>
                    <a:lnTo>
                      <a:pt x="1538" y="2"/>
                    </a:lnTo>
                    <a:lnTo>
                      <a:pt x="1618" y="2"/>
                    </a:lnTo>
                    <a:lnTo>
                      <a:pt x="1699" y="0"/>
                    </a:lnTo>
                    <a:lnTo>
                      <a:pt x="1781" y="0"/>
                    </a:lnTo>
                    <a:lnTo>
                      <a:pt x="1862" y="0"/>
                    </a:lnTo>
                    <a:lnTo>
                      <a:pt x="1940" y="0"/>
                    </a:lnTo>
                    <a:lnTo>
                      <a:pt x="2017" y="0"/>
                    </a:lnTo>
                    <a:lnTo>
                      <a:pt x="2095" y="2"/>
                    </a:lnTo>
                    <a:lnTo>
                      <a:pt x="2171" y="4"/>
                    </a:lnTo>
                    <a:lnTo>
                      <a:pt x="2246" y="5"/>
                    </a:lnTo>
                    <a:lnTo>
                      <a:pt x="2321" y="7"/>
                    </a:lnTo>
                    <a:lnTo>
                      <a:pt x="2396" y="10"/>
                    </a:lnTo>
                    <a:lnTo>
                      <a:pt x="2469" y="13"/>
                    </a:lnTo>
                    <a:lnTo>
                      <a:pt x="2542" y="18"/>
                    </a:lnTo>
                    <a:lnTo>
                      <a:pt x="2612" y="23"/>
                    </a:lnTo>
                    <a:lnTo>
                      <a:pt x="2682" y="28"/>
                    </a:lnTo>
                    <a:lnTo>
                      <a:pt x="2750" y="34"/>
                    </a:lnTo>
                    <a:lnTo>
                      <a:pt x="2819" y="43"/>
                    </a:lnTo>
                    <a:lnTo>
                      <a:pt x="2884" y="51"/>
                    </a:lnTo>
                    <a:lnTo>
                      <a:pt x="2947" y="59"/>
                    </a:lnTo>
                    <a:lnTo>
                      <a:pt x="3011" y="69"/>
                    </a:lnTo>
                    <a:lnTo>
                      <a:pt x="3071" y="80"/>
                    </a:lnTo>
                    <a:lnTo>
                      <a:pt x="3128" y="93"/>
                    </a:lnTo>
                    <a:lnTo>
                      <a:pt x="3185" y="106"/>
                    </a:lnTo>
                    <a:lnTo>
                      <a:pt x="3238" y="121"/>
                    </a:lnTo>
                    <a:lnTo>
                      <a:pt x="3290" y="137"/>
                    </a:lnTo>
                    <a:lnTo>
                      <a:pt x="3339" y="153"/>
                    </a:lnTo>
                    <a:lnTo>
                      <a:pt x="3386" y="173"/>
                    </a:lnTo>
                    <a:lnTo>
                      <a:pt x="3430" y="192"/>
                    </a:lnTo>
                    <a:lnTo>
                      <a:pt x="3473" y="213"/>
                    </a:lnTo>
                    <a:lnTo>
                      <a:pt x="3512" y="236"/>
                    </a:lnTo>
                    <a:lnTo>
                      <a:pt x="3548" y="260"/>
                    </a:lnTo>
                    <a:lnTo>
                      <a:pt x="3580" y="285"/>
                    </a:lnTo>
                    <a:lnTo>
                      <a:pt x="3609" y="312"/>
                    </a:lnTo>
                    <a:lnTo>
                      <a:pt x="3637" y="342"/>
                    </a:lnTo>
                    <a:lnTo>
                      <a:pt x="3660" y="373"/>
                    </a:lnTo>
                    <a:lnTo>
                      <a:pt x="3679" y="405"/>
                    </a:lnTo>
                    <a:lnTo>
                      <a:pt x="3696" y="441"/>
                    </a:lnTo>
                    <a:lnTo>
                      <a:pt x="3710" y="490"/>
                    </a:lnTo>
                    <a:lnTo>
                      <a:pt x="3725" y="547"/>
                    </a:lnTo>
                    <a:lnTo>
                      <a:pt x="3735" y="610"/>
                    </a:lnTo>
                    <a:lnTo>
                      <a:pt x="3739" y="677"/>
                    </a:lnTo>
                    <a:lnTo>
                      <a:pt x="3738" y="743"/>
                    </a:lnTo>
                    <a:lnTo>
                      <a:pt x="3730" y="808"/>
                    </a:lnTo>
                    <a:lnTo>
                      <a:pt x="3712" y="868"/>
                    </a:lnTo>
                    <a:lnTo>
                      <a:pt x="3694" y="911"/>
                    </a:lnTo>
                    <a:lnTo>
                      <a:pt x="3673" y="951"/>
                    </a:lnTo>
                    <a:lnTo>
                      <a:pt x="3650" y="990"/>
                    </a:lnTo>
                    <a:lnTo>
                      <a:pt x="3624" y="1028"/>
                    </a:lnTo>
                    <a:lnTo>
                      <a:pt x="3595" y="1065"/>
                    </a:lnTo>
                    <a:lnTo>
                      <a:pt x="3564" y="1102"/>
                    </a:lnTo>
                    <a:lnTo>
                      <a:pt x="3528" y="1137"/>
                    </a:lnTo>
                    <a:lnTo>
                      <a:pt x="3492" y="1171"/>
                    </a:lnTo>
                    <a:lnTo>
                      <a:pt x="3452" y="1203"/>
                    </a:lnTo>
                    <a:lnTo>
                      <a:pt x="3409" y="1236"/>
                    </a:lnTo>
                    <a:lnTo>
                      <a:pt x="3365" y="1267"/>
                    </a:lnTo>
                    <a:lnTo>
                      <a:pt x="3318" y="1296"/>
                    </a:lnTo>
                    <a:lnTo>
                      <a:pt x="3268" y="1324"/>
                    </a:lnTo>
                    <a:lnTo>
                      <a:pt x="3216" y="1350"/>
                    </a:lnTo>
                    <a:lnTo>
                      <a:pt x="3160" y="1376"/>
                    </a:lnTo>
                    <a:lnTo>
                      <a:pt x="3102" y="1400"/>
                    </a:lnTo>
                    <a:lnTo>
                      <a:pt x="3043" y="1423"/>
                    </a:lnTo>
                    <a:lnTo>
                      <a:pt x="2980" y="1444"/>
                    </a:lnTo>
                    <a:lnTo>
                      <a:pt x="2915" y="1465"/>
                    </a:lnTo>
                    <a:lnTo>
                      <a:pt x="2848" y="1483"/>
                    </a:lnTo>
                    <a:lnTo>
                      <a:pt x="2778" y="1501"/>
                    </a:lnTo>
                    <a:lnTo>
                      <a:pt x="2706" y="1517"/>
                    </a:lnTo>
                    <a:lnTo>
                      <a:pt x="2632" y="1532"/>
                    </a:lnTo>
                    <a:lnTo>
                      <a:pt x="2555" y="1545"/>
                    </a:lnTo>
                    <a:lnTo>
                      <a:pt x="2477" y="1556"/>
                    </a:lnTo>
                    <a:lnTo>
                      <a:pt x="2396" y="1566"/>
                    </a:lnTo>
                    <a:lnTo>
                      <a:pt x="2311" y="1575"/>
                    </a:lnTo>
                    <a:lnTo>
                      <a:pt x="2227" y="1582"/>
                    </a:lnTo>
                    <a:lnTo>
                      <a:pt x="2139" y="1588"/>
                    </a:lnTo>
                    <a:lnTo>
                      <a:pt x="2049" y="1592"/>
                    </a:lnTo>
                    <a:lnTo>
                      <a:pt x="1957" y="1595"/>
                    </a:lnTo>
                    <a:lnTo>
                      <a:pt x="1862" y="1595"/>
                    </a:lnTo>
                    <a:lnTo>
                      <a:pt x="1763" y="1593"/>
                    </a:lnTo>
                    <a:lnTo>
                      <a:pt x="1665" y="1592"/>
                    </a:lnTo>
                    <a:lnTo>
                      <a:pt x="1569" y="1587"/>
                    </a:lnTo>
                    <a:lnTo>
                      <a:pt x="1478" y="1580"/>
                    </a:lnTo>
                    <a:lnTo>
                      <a:pt x="1387" y="1572"/>
                    </a:lnTo>
                    <a:lnTo>
                      <a:pt x="1301" y="1562"/>
                    </a:lnTo>
                    <a:lnTo>
                      <a:pt x="1216" y="1551"/>
                    </a:lnTo>
                    <a:lnTo>
                      <a:pt x="1133" y="1538"/>
                    </a:lnTo>
                    <a:lnTo>
                      <a:pt x="1054" y="1523"/>
                    </a:lnTo>
                    <a:lnTo>
                      <a:pt x="977" y="1507"/>
                    </a:lnTo>
                    <a:lnTo>
                      <a:pt x="902" y="1489"/>
                    </a:lnTo>
                    <a:lnTo>
                      <a:pt x="831" y="1470"/>
                    </a:lnTo>
                    <a:lnTo>
                      <a:pt x="762" y="1449"/>
                    </a:lnTo>
                    <a:lnTo>
                      <a:pt x="696" y="1426"/>
                    </a:lnTo>
                    <a:lnTo>
                      <a:pt x="634" y="1402"/>
                    </a:lnTo>
                    <a:lnTo>
                      <a:pt x="574" y="1376"/>
                    </a:lnTo>
                    <a:lnTo>
                      <a:pt x="515" y="1350"/>
                    </a:lnTo>
                    <a:lnTo>
                      <a:pt x="462" y="1320"/>
                    </a:lnTo>
                    <a:lnTo>
                      <a:pt x="409" y="1291"/>
                    </a:lnTo>
                    <a:lnTo>
                      <a:pt x="361" y="1260"/>
                    </a:lnTo>
                    <a:lnTo>
                      <a:pt x="315" y="1228"/>
                    </a:lnTo>
                    <a:lnTo>
                      <a:pt x="273" y="1193"/>
                    </a:lnTo>
                    <a:lnTo>
                      <a:pt x="234" y="1158"/>
                    </a:lnTo>
                    <a:lnTo>
                      <a:pt x="198" y="1122"/>
                    </a:lnTo>
                    <a:lnTo>
                      <a:pt x="164" y="1085"/>
                    </a:lnTo>
                    <a:lnTo>
                      <a:pt x="135" y="1046"/>
                    </a:lnTo>
                    <a:lnTo>
                      <a:pt x="107" y="1005"/>
                    </a:lnTo>
                    <a:lnTo>
                      <a:pt x="84" y="964"/>
                    </a:lnTo>
                    <a:lnTo>
                      <a:pt x="63" y="922"/>
                    </a:lnTo>
                    <a:lnTo>
                      <a:pt x="47" y="878"/>
                    </a:lnTo>
                    <a:lnTo>
                      <a:pt x="32" y="833"/>
                    </a:lnTo>
                    <a:lnTo>
                      <a:pt x="22" y="7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07" name="Freeform 5"/>
              <p:cNvSpPr>
                <a:spLocks/>
              </p:cNvSpPr>
              <p:nvPr/>
            </p:nvSpPr>
            <p:spPr bwMode="auto">
              <a:xfrm>
                <a:off x="805" y="2104"/>
                <a:ext cx="3705" cy="1562"/>
              </a:xfrm>
              <a:custGeom>
                <a:avLst/>
                <a:gdLst>
                  <a:gd name="T0" fmla="*/ 2021 w 3705"/>
                  <a:gd name="T1" fmla="*/ 1558 h 1562"/>
                  <a:gd name="T2" fmla="*/ 2271 w 3705"/>
                  <a:gd name="T3" fmla="*/ 1544 h 1562"/>
                  <a:gd name="T4" fmla="*/ 2507 w 3705"/>
                  <a:gd name="T5" fmla="*/ 1515 h 1562"/>
                  <a:gd name="T6" fmla="*/ 2727 w 3705"/>
                  <a:gd name="T7" fmla="*/ 1474 h 1562"/>
                  <a:gd name="T8" fmla="*/ 2927 w 3705"/>
                  <a:gd name="T9" fmla="*/ 1420 h 1562"/>
                  <a:gd name="T10" fmla="*/ 3109 w 3705"/>
                  <a:gd name="T11" fmla="*/ 1354 h 1562"/>
                  <a:gd name="T12" fmla="*/ 3270 w 3705"/>
                  <a:gd name="T13" fmla="*/ 1276 h 1562"/>
                  <a:gd name="T14" fmla="*/ 3408 w 3705"/>
                  <a:gd name="T15" fmla="*/ 1186 h 1562"/>
                  <a:gd name="T16" fmla="*/ 3524 w 3705"/>
                  <a:gd name="T17" fmla="*/ 1084 h 1562"/>
                  <a:gd name="T18" fmla="*/ 3613 w 3705"/>
                  <a:gd name="T19" fmla="*/ 970 h 1562"/>
                  <a:gd name="T20" fmla="*/ 3679 w 3705"/>
                  <a:gd name="T21" fmla="*/ 845 h 1562"/>
                  <a:gd name="T22" fmla="*/ 3705 w 3705"/>
                  <a:gd name="T23" fmla="*/ 656 h 1562"/>
                  <a:gd name="T24" fmla="*/ 3677 w 3705"/>
                  <a:gd name="T25" fmla="*/ 474 h 1562"/>
                  <a:gd name="T26" fmla="*/ 3628 w 3705"/>
                  <a:gd name="T27" fmla="*/ 365 h 1562"/>
                  <a:gd name="T28" fmla="*/ 3550 w 3705"/>
                  <a:gd name="T29" fmla="*/ 279 h 1562"/>
                  <a:gd name="T30" fmla="*/ 3446 w 3705"/>
                  <a:gd name="T31" fmla="*/ 209 h 1562"/>
                  <a:gd name="T32" fmla="*/ 3314 w 3705"/>
                  <a:gd name="T33" fmla="*/ 151 h 1562"/>
                  <a:gd name="T34" fmla="*/ 3161 w 3705"/>
                  <a:gd name="T35" fmla="*/ 104 h 1562"/>
                  <a:gd name="T36" fmla="*/ 2989 w 3705"/>
                  <a:gd name="T37" fmla="*/ 68 h 1562"/>
                  <a:gd name="T38" fmla="*/ 2800 w 3705"/>
                  <a:gd name="T39" fmla="*/ 40 h 1562"/>
                  <a:gd name="T40" fmla="*/ 2595 w 3705"/>
                  <a:gd name="T41" fmla="*/ 22 h 1562"/>
                  <a:gd name="T42" fmla="*/ 2379 w 3705"/>
                  <a:gd name="T43" fmla="*/ 9 h 1562"/>
                  <a:gd name="T44" fmla="*/ 2154 w 3705"/>
                  <a:gd name="T45" fmla="*/ 3 h 1562"/>
                  <a:gd name="T46" fmla="*/ 1923 w 3705"/>
                  <a:gd name="T47" fmla="*/ 0 h 1562"/>
                  <a:gd name="T48" fmla="*/ 1686 w 3705"/>
                  <a:gd name="T49" fmla="*/ 0 h 1562"/>
                  <a:gd name="T50" fmla="*/ 1451 w 3705"/>
                  <a:gd name="T51" fmla="*/ 3 h 1562"/>
                  <a:gd name="T52" fmla="*/ 1225 w 3705"/>
                  <a:gd name="T53" fmla="*/ 9 h 1562"/>
                  <a:gd name="T54" fmla="*/ 1007 w 3705"/>
                  <a:gd name="T55" fmla="*/ 22 h 1562"/>
                  <a:gd name="T56" fmla="*/ 804 w 3705"/>
                  <a:gd name="T57" fmla="*/ 42 h 1562"/>
                  <a:gd name="T58" fmla="*/ 617 w 3705"/>
                  <a:gd name="T59" fmla="*/ 71 h 1562"/>
                  <a:gd name="T60" fmla="*/ 449 w 3705"/>
                  <a:gd name="T61" fmla="*/ 109 h 1562"/>
                  <a:gd name="T62" fmla="*/ 305 w 3705"/>
                  <a:gd name="T63" fmla="*/ 159 h 1562"/>
                  <a:gd name="T64" fmla="*/ 186 w 3705"/>
                  <a:gd name="T65" fmla="*/ 222 h 1562"/>
                  <a:gd name="T66" fmla="*/ 96 w 3705"/>
                  <a:gd name="T67" fmla="*/ 300 h 1562"/>
                  <a:gd name="T68" fmla="*/ 39 w 3705"/>
                  <a:gd name="T69" fmla="*/ 395 h 1562"/>
                  <a:gd name="T70" fmla="*/ 2 w 3705"/>
                  <a:gd name="T71" fmla="*/ 544 h 1562"/>
                  <a:gd name="T72" fmla="*/ 7 w 3705"/>
                  <a:gd name="T73" fmla="*/ 677 h 1562"/>
                  <a:gd name="T74" fmla="*/ 33 w 3705"/>
                  <a:gd name="T75" fmla="*/ 816 h 1562"/>
                  <a:gd name="T76" fmla="*/ 90 w 3705"/>
                  <a:gd name="T77" fmla="*/ 955 h 1562"/>
                  <a:gd name="T78" fmla="*/ 179 w 3705"/>
                  <a:gd name="T79" fmla="*/ 1079 h 1562"/>
                  <a:gd name="T80" fmla="*/ 296 w 3705"/>
                  <a:gd name="T81" fmla="*/ 1189 h 1562"/>
                  <a:gd name="T82" fmla="*/ 443 w 3705"/>
                  <a:gd name="T83" fmla="*/ 1284 h 1562"/>
                  <a:gd name="T84" fmla="*/ 614 w 3705"/>
                  <a:gd name="T85" fmla="*/ 1365 h 1562"/>
                  <a:gd name="T86" fmla="*/ 807 w 3705"/>
                  <a:gd name="T87" fmla="*/ 1432 h 1562"/>
                  <a:gd name="T88" fmla="*/ 1020 w 3705"/>
                  <a:gd name="T89" fmla="*/ 1485 h 1562"/>
                  <a:gd name="T90" fmla="*/ 1251 w 3705"/>
                  <a:gd name="T91" fmla="*/ 1524 h 1562"/>
                  <a:gd name="T92" fmla="*/ 1497 w 3705"/>
                  <a:gd name="T93" fmla="*/ 1550 h 1562"/>
                  <a:gd name="T94" fmla="*/ 1756 w 3705"/>
                  <a:gd name="T95" fmla="*/ 1562 h 156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705"/>
                  <a:gd name="T145" fmla="*/ 0 h 1562"/>
                  <a:gd name="T146" fmla="*/ 3705 w 3705"/>
                  <a:gd name="T147" fmla="*/ 1562 h 156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705" h="1562">
                    <a:moveTo>
                      <a:pt x="1845" y="1562"/>
                    </a:moveTo>
                    <a:lnTo>
                      <a:pt x="1933" y="1562"/>
                    </a:lnTo>
                    <a:lnTo>
                      <a:pt x="2021" y="1558"/>
                    </a:lnTo>
                    <a:lnTo>
                      <a:pt x="2105" y="1555"/>
                    </a:lnTo>
                    <a:lnTo>
                      <a:pt x="2190" y="1550"/>
                    </a:lnTo>
                    <a:lnTo>
                      <a:pt x="2271" y="1544"/>
                    </a:lnTo>
                    <a:lnTo>
                      <a:pt x="2353" y="1536"/>
                    </a:lnTo>
                    <a:lnTo>
                      <a:pt x="2431" y="1526"/>
                    </a:lnTo>
                    <a:lnTo>
                      <a:pt x="2507" y="1515"/>
                    </a:lnTo>
                    <a:lnTo>
                      <a:pt x="2582" y="1503"/>
                    </a:lnTo>
                    <a:lnTo>
                      <a:pt x="2655" y="1489"/>
                    </a:lnTo>
                    <a:lnTo>
                      <a:pt x="2727" y="1474"/>
                    </a:lnTo>
                    <a:lnTo>
                      <a:pt x="2795" y="1458"/>
                    </a:lnTo>
                    <a:lnTo>
                      <a:pt x="2864" y="1440"/>
                    </a:lnTo>
                    <a:lnTo>
                      <a:pt x="2927" y="1420"/>
                    </a:lnTo>
                    <a:lnTo>
                      <a:pt x="2990" y="1399"/>
                    </a:lnTo>
                    <a:lnTo>
                      <a:pt x="3051" y="1378"/>
                    </a:lnTo>
                    <a:lnTo>
                      <a:pt x="3109" y="1354"/>
                    </a:lnTo>
                    <a:lnTo>
                      <a:pt x="3164" y="1329"/>
                    </a:lnTo>
                    <a:lnTo>
                      <a:pt x="3218" y="1303"/>
                    </a:lnTo>
                    <a:lnTo>
                      <a:pt x="3270" y="1276"/>
                    </a:lnTo>
                    <a:lnTo>
                      <a:pt x="3319" y="1248"/>
                    </a:lnTo>
                    <a:lnTo>
                      <a:pt x="3365" y="1217"/>
                    </a:lnTo>
                    <a:lnTo>
                      <a:pt x="3408" y="1186"/>
                    </a:lnTo>
                    <a:lnTo>
                      <a:pt x="3449" y="1154"/>
                    </a:lnTo>
                    <a:lnTo>
                      <a:pt x="3488" y="1120"/>
                    </a:lnTo>
                    <a:lnTo>
                      <a:pt x="3524" y="1084"/>
                    </a:lnTo>
                    <a:lnTo>
                      <a:pt x="3557" y="1046"/>
                    </a:lnTo>
                    <a:lnTo>
                      <a:pt x="3587" y="1009"/>
                    </a:lnTo>
                    <a:lnTo>
                      <a:pt x="3613" y="970"/>
                    </a:lnTo>
                    <a:lnTo>
                      <a:pt x="3638" y="929"/>
                    </a:lnTo>
                    <a:lnTo>
                      <a:pt x="3661" y="887"/>
                    </a:lnTo>
                    <a:lnTo>
                      <a:pt x="3679" y="845"/>
                    </a:lnTo>
                    <a:lnTo>
                      <a:pt x="3696" y="786"/>
                    </a:lnTo>
                    <a:lnTo>
                      <a:pt x="3705" y="723"/>
                    </a:lnTo>
                    <a:lnTo>
                      <a:pt x="3705" y="656"/>
                    </a:lnTo>
                    <a:lnTo>
                      <a:pt x="3700" y="591"/>
                    </a:lnTo>
                    <a:lnTo>
                      <a:pt x="3690" y="530"/>
                    </a:lnTo>
                    <a:lnTo>
                      <a:pt x="3677" y="474"/>
                    </a:lnTo>
                    <a:lnTo>
                      <a:pt x="3662" y="429"/>
                    </a:lnTo>
                    <a:lnTo>
                      <a:pt x="3648" y="396"/>
                    </a:lnTo>
                    <a:lnTo>
                      <a:pt x="3628" y="365"/>
                    </a:lnTo>
                    <a:lnTo>
                      <a:pt x="3605" y="334"/>
                    </a:lnTo>
                    <a:lnTo>
                      <a:pt x="3579" y="307"/>
                    </a:lnTo>
                    <a:lnTo>
                      <a:pt x="3550" y="279"/>
                    </a:lnTo>
                    <a:lnTo>
                      <a:pt x="3519" y="255"/>
                    </a:lnTo>
                    <a:lnTo>
                      <a:pt x="3483" y="230"/>
                    </a:lnTo>
                    <a:lnTo>
                      <a:pt x="3446" y="209"/>
                    </a:lnTo>
                    <a:lnTo>
                      <a:pt x="3405" y="188"/>
                    </a:lnTo>
                    <a:lnTo>
                      <a:pt x="3361" y="169"/>
                    </a:lnTo>
                    <a:lnTo>
                      <a:pt x="3314" y="151"/>
                    </a:lnTo>
                    <a:lnTo>
                      <a:pt x="3267" y="135"/>
                    </a:lnTo>
                    <a:lnTo>
                      <a:pt x="3215" y="118"/>
                    </a:lnTo>
                    <a:lnTo>
                      <a:pt x="3161" y="104"/>
                    </a:lnTo>
                    <a:lnTo>
                      <a:pt x="3106" y="91"/>
                    </a:lnTo>
                    <a:lnTo>
                      <a:pt x="3049" y="79"/>
                    </a:lnTo>
                    <a:lnTo>
                      <a:pt x="2989" y="68"/>
                    </a:lnTo>
                    <a:lnTo>
                      <a:pt x="2927" y="58"/>
                    </a:lnTo>
                    <a:lnTo>
                      <a:pt x="2865" y="48"/>
                    </a:lnTo>
                    <a:lnTo>
                      <a:pt x="2800" y="40"/>
                    </a:lnTo>
                    <a:lnTo>
                      <a:pt x="2733" y="34"/>
                    </a:lnTo>
                    <a:lnTo>
                      <a:pt x="2665" y="27"/>
                    </a:lnTo>
                    <a:lnTo>
                      <a:pt x="2595" y="22"/>
                    </a:lnTo>
                    <a:lnTo>
                      <a:pt x="2525" y="17"/>
                    </a:lnTo>
                    <a:lnTo>
                      <a:pt x="2452" y="13"/>
                    </a:lnTo>
                    <a:lnTo>
                      <a:pt x="2379" y="9"/>
                    </a:lnTo>
                    <a:lnTo>
                      <a:pt x="2306" y="6"/>
                    </a:lnTo>
                    <a:lnTo>
                      <a:pt x="2231" y="4"/>
                    </a:lnTo>
                    <a:lnTo>
                      <a:pt x="2154" y="3"/>
                    </a:lnTo>
                    <a:lnTo>
                      <a:pt x="2078" y="1"/>
                    </a:lnTo>
                    <a:lnTo>
                      <a:pt x="2001" y="0"/>
                    </a:lnTo>
                    <a:lnTo>
                      <a:pt x="1923" y="0"/>
                    </a:lnTo>
                    <a:lnTo>
                      <a:pt x="1845" y="0"/>
                    </a:lnTo>
                    <a:lnTo>
                      <a:pt x="1765" y="0"/>
                    </a:lnTo>
                    <a:lnTo>
                      <a:pt x="1686" y="0"/>
                    </a:lnTo>
                    <a:lnTo>
                      <a:pt x="1608" y="1"/>
                    </a:lnTo>
                    <a:lnTo>
                      <a:pt x="1530" y="1"/>
                    </a:lnTo>
                    <a:lnTo>
                      <a:pt x="1451" y="3"/>
                    </a:lnTo>
                    <a:lnTo>
                      <a:pt x="1375" y="4"/>
                    </a:lnTo>
                    <a:lnTo>
                      <a:pt x="1300" y="8"/>
                    </a:lnTo>
                    <a:lnTo>
                      <a:pt x="1225" y="9"/>
                    </a:lnTo>
                    <a:lnTo>
                      <a:pt x="1151" y="13"/>
                    </a:lnTo>
                    <a:lnTo>
                      <a:pt x="1079" y="17"/>
                    </a:lnTo>
                    <a:lnTo>
                      <a:pt x="1007" y="22"/>
                    </a:lnTo>
                    <a:lnTo>
                      <a:pt x="939" y="29"/>
                    </a:lnTo>
                    <a:lnTo>
                      <a:pt x="871" y="35"/>
                    </a:lnTo>
                    <a:lnTo>
                      <a:pt x="804" y="42"/>
                    </a:lnTo>
                    <a:lnTo>
                      <a:pt x="741" y="50"/>
                    </a:lnTo>
                    <a:lnTo>
                      <a:pt x="677" y="60"/>
                    </a:lnTo>
                    <a:lnTo>
                      <a:pt x="617" y="71"/>
                    </a:lnTo>
                    <a:lnTo>
                      <a:pt x="558" y="82"/>
                    </a:lnTo>
                    <a:lnTo>
                      <a:pt x="503" y="96"/>
                    </a:lnTo>
                    <a:lnTo>
                      <a:pt x="449" y="109"/>
                    </a:lnTo>
                    <a:lnTo>
                      <a:pt x="399" y="125"/>
                    </a:lnTo>
                    <a:lnTo>
                      <a:pt x="350" y="141"/>
                    </a:lnTo>
                    <a:lnTo>
                      <a:pt x="305" y="159"/>
                    </a:lnTo>
                    <a:lnTo>
                      <a:pt x="262" y="178"/>
                    </a:lnTo>
                    <a:lnTo>
                      <a:pt x="223" y="200"/>
                    </a:lnTo>
                    <a:lnTo>
                      <a:pt x="186" y="222"/>
                    </a:lnTo>
                    <a:lnTo>
                      <a:pt x="153" y="247"/>
                    </a:lnTo>
                    <a:lnTo>
                      <a:pt x="124" y="273"/>
                    </a:lnTo>
                    <a:lnTo>
                      <a:pt x="96" y="300"/>
                    </a:lnTo>
                    <a:lnTo>
                      <a:pt x="74" y="330"/>
                    </a:lnTo>
                    <a:lnTo>
                      <a:pt x="54" y="362"/>
                    </a:lnTo>
                    <a:lnTo>
                      <a:pt x="39" y="395"/>
                    </a:lnTo>
                    <a:lnTo>
                      <a:pt x="22" y="448"/>
                    </a:lnTo>
                    <a:lnTo>
                      <a:pt x="9" y="497"/>
                    </a:lnTo>
                    <a:lnTo>
                      <a:pt x="2" y="544"/>
                    </a:lnTo>
                    <a:lnTo>
                      <a:pt x="0" y="590"/>
                    </a:lnTo>
                    <a:lnTo>
                      <a:pt x="2" y="634"/>
                    </a:lnTo>
                    <a:lnTo>
                      <a:pt x="7" y="677"/>
                    </a:lnTo>
                    <a:lnTo>
                      <a:pt x="13" y="721"/>
                    </a:lnTo>
                    <a:lnTo>
                      <a:pt x="22" y="767"/>
                    </a:lnTo>
                    <a:lnTo>
                      <a:pt x="33" y="816"/>
                    </a:lnTo>
                    <a:lnTo>
                      <a:pt x="48" y="864"/>
                    </a:lnTo>
                    <a:lnTo>
                      <a:pt x="67" y="910"/>
                    </a:lnTo>
                    <a:lnTo>
                      <a:pt x="90" y="955"/>
                    </a:lnTo>
                    <a:lnTo>
                      <a:pt x="116" y="998"/>
                    </a:lnTo>
                    <a:lnTo>
                      <a:pt x="145" y="1040"/>
                    </a:lnTo>
                    <a:lnTo>
                      <a:pt x="179" y="1079"/>
                    </a:lnTo>
                    <a:lnTo>
                      <a:pt x="215" y="1118"/>
                    </a:lnTo>
                    <a:lnTo>
                      <a:pt x="254" y="1154"/>
                    </a:lnTo>
                    <a:lnTo>
                      <a:pt x="296" y="1189"/>
                    </a:lnTo>
                    <a:lnTo>
                      <a:pt x="344" y="1222"/>
                    </a:lnTo>
                    <a:lnTo>
                      <a:pt x="391" y="1255"/>
                    </a:lnTo>
                    <a:lnTo>
                      <a:pt x="443" y="1284"/>
                    </a:lnTo>
                    <a:lnTo>
                      <a:pt x="497" y="1313"/>
                    </a:lnTo>
                    <a:lnTo>
                      <a:pt x="554" y="1341"/>
                    </a:lnTo>
                    <a:lnTo>
                      <a:pt x="614" y="1365"/>
                    </a:lnTo>
                    <a:lnTo>
                      <a:pt x="676" y="1389"/>
                    </a:lnTo>
                    <a:lnTo>
                      <a:pt x="741" y="1412"/>
                    </a:lnTo>
                    <a:lnTo>
                      <a:pt x="807" y="1432"/>
                    </a:lnTo>
                    <a:lnTo>
                      <a:pt x="876" y="1451"/>
                    </a:lnTo>
                    <a:lnTo>
                      <a:pt x="947" y="1469"/>
                    </a:lnTo>
                    <a:lnTo>
                      <a:pt x="1020" y="1485"/>
                    </a:lnTo>
                    <a:lnTo>
                      <a:pt x="1095" y="1500"/>
                    </a:lnTo>
                    <a:lnTo>
                      <a:pt x="1172" y="1513"/>
                    </a:lnTo>
                    <a:lnTo>
                      <a:pt x="1251" y="1524"/>
                    </a:lnTo>
                    <a:lnTo>
                      <a:pt x="1331" y="1534"/>
                    </a:lnTo>
                    <a:lnTo>
                      <a:pt x="1414" y="1542"/>
                    </a:lnTo>
                    <a:lnTo>
                      <a:pt x="1497" y="1550"/>
                    </a:lnTo>
                    <a:lnTo>
                      <a:pt x="1582" y="1555"/>
                    </a:lnTo>
                    <a:lnTo>
                      <a:pt x="1669" y="1558"/>
                    </a:lnTo>
                    <a:lnTo>
                      <a:pt x="1756" y="1562"/>
                    </a:lnTo>
                    <a:lnTo>
                      <a:pt x="1845" y="156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548" name="Freeform 6"/>
              <p:cNvSpPr>
                <a:spLocks/>
              </p:cNvSpPr>
              <p:nvPr/>
            </p:nvSpPr>
            <p:spPr bwMode="auto">
              <a:xfrm>
                <a:off x="810" y="1824"/>
                <a:ext cx="3678" cy="1565"/>
              </a:xfrm>
              <a:custGeom>
                <a:avLst/>
                <a:gdLst>
                  <a:gd name="T0" fmla="*/ 8 w 3678"/>
                  <a:gd name="T1" fmla="*/ 707 h 1565"/>
                  <a:gd name="T2" fmla="*/ 56 w 3678"/>
                  <a:gd name="T3" fmla="*/ 595 h 1565"/>
                  <a:gd name="T4" fmla="*/ 143 w 3678"/>
                  <a:gd name="T5" fmla="*/ 486 h 1565"/>
                  <a:gd name="T6" fmla="*/ 235 w 3678"/>
                  <a:gd name="T7" fmla="*/ 406 h 1565"/>
                  <a:gd name="T8" fmla="*/ 345 w 3678"/>
                  <a:gd name="T9" fmla="*/ 333 h 1565"/>
                  <a:gd name="T10" fmla="*/ 474 w 3678"/>
                  <a:gd name="T11" fmla="*/ 265 h 1565"/>
                  <a:gd name="T12" fmla="*/ 617 w 3678"/>
                  <a:gd name="T13" fmla="*/ 205 h 1565"/>
                  <a:gd name="T14" fmla="*/ 773 w 3678"/>
                  <a:gd name="T15" fmla="*/ 150 h 1565"/>
                  <a:gd name="T16" fmla="*/ 942 w 3678"/>
                  <a:gd name="T17" fmla="*/ 104 h 1565"/>
                  <a:gd name="T18" fmla="*/ 1123 w 3678"/>
                  <a:gd name="T19" fmla="*/ 65 h 1565"/>
                  <a:gd name="T20" fmla="*/ 1310 w 3678"/>
                  <a:gd name="T21" fmla="*/ 36 h 1565"/>
                  <a:gd name="T22" fmla="*/ 1505 w 3678"/>
                  <a:gd name="T23" fmla="*/ 15 h 1565"/>
                  <a:gd name="T24" fmla="*/ 1705 w 3678"/>
                  <a:gd name="T25" fmla="*/ 2 h 1565"/>
                  <a:gd name="T26" fmla="*/ 1908 w 3678"/>
                  <a:gd name="T27" fmla="*/ 0 h 1565"/>
                  <a:gd name="T28" fmla="*/ 2109 w 3678"/>
                  <a:gd name="T29" fmla="*/ 10 h 1565"/>
                  <a:gd name="T30" fmla="*/ 2305 w 3678"/>
                  <a:gd name="T31" fmla="*/ 28 h 1565"/>
                  <a:gd name="T32" fmla="*/ 2496 w 3678"/>
                  <a:gd name="T33" fmla="*/ 54 h 1565"/>
                  <a:gd name="T34" fmla="*/ 2678 w 3678"/>
                  <a:gd name="T35" fmla="*/ 89 h 1565"/>
                  <a:gd name="T36" fmla="*/ 2850 w 3678"/>
                  <a:gd name="T37" fmla="*/ 133 h 1565"/>
                  <a:gd name="T38" fmla="*/ 3011 w 3678"/>
                  <a:gd name="T39" fmla="*/ 185 h 1565"/>
                  <a:gd name="T40" fmla="*/ 3159 w 3678"/>
                  <a:gd name="T41" fmla="*/ 244 h 1565"/>
                  <a:gd name="T42" fmla="*/ 3293 w 3678"/>
                  <a:gd name="T43" fmla="*/ 310 h 1565"/>
                  <a:gd name="T44" fmla="*/ 3408 w 3678"/>
                  <a:gd name="T45" fmla="*/ 382 h 1565"/>
                  <a:gd name="T46" fmla="*/ 3508 w 3678"/>
                  <a:gd name="T47" fmla="*/ 458 h 1565"/>
                  <a:gd name="T48" fmla="*/ 3597 w 3678"/>
                  <a:gd name="T49" fmla="*/ 558 h 1565"/>
                  <a:gd name="T50" fmla="*/ 3657 w 3678"/>
                  <a:gd name="T51" fmla="*/ 670 h 1565"/>
                  <a:gd name="T52" fmla="*/ 3678 w 3678"/>
                  <a:gd name="T53" fmla="*/ 784 h 1565"/>
                  <a:gd name="T54" fmla="*/ 3657 w 3678"/>
                  <a:gd name="T55" fmla="*/ 901 h 1565"/>
                  <a:gd name="T56" fmla="*/ 3594 w 3678"/>
                  <a:gd name="T57" fmla="*/ 1013 h 1565"/>
                  <a:gd name="T58" fmla="*/ 3495 w 3678"/>
                  <a:gd name="T59" fmla="*/ 1118 h 1565"/>
                  <a:gd name="T60" fmla="*/ 3360 w 3678"/>
                  <a:gd name="T61" fmla="*/ 1216 h 1565"/>
                  <a:gd name="T62" fmla="*/ 3194 w 3678"/>
                  <a:gd name="T63" fmla="*/ 1305 h 1565"/>
                  <a:gd name="T64" fmla="*/ 3002 w 3678"/>
                  <a:gd name="T65" fmla="*/ 1383 h 1565"/>
                  <a:gd name="T66" fmla="*/ 2785 w 3678"/>
                  <a:gd name="T67" fmla="*/ 1450 h 1565"/>
                  <a:gd name="T68" fmla="*/ 2548 w 3678"/>
                  <a:gd name="T69" fmla="*/ 1502 h 1565"/>
                  <a:gd name="T70" fmla="*/ 2292 w 3678"/>
                  <a:gd name="T71" fmla="*/ 1541 h 1565"/>
                  <a:gd name="T72" fmla="*/ 2026 w 3678"/>
                  <a:gd name="T73" fmla="*/ 1561 h 1565"/>
                  <a:gd name="T74" fmla="*/ 1772 w 3678"/>
                  <a:gd name="T75" fmla="*/ 1565 h 1565"/>
                  <a:gd name="T76" fmla="*/ 1572 w 3678"/>
                  <a:gd name="T77" fmla="*/ 1556 h 1565"/>
                  <a:gd name="T78" fmla="*/ 1375 w 3678"/>
                  <a:gd name="T79" fmla="*/ 1538 h 1565"/>
                  <a:gd name="T80" fmla="*/ 1185 w 3678"/>
                  <a:gd name="T81" fmla="*/ 1512 h 1565"/>
                  <a:gd name="T82" fmla="*/ 1002 w 3678"/>
                  <a:gd name="T83" fmla="*/ 1476 h 1565"/>
                  <a:gd name="T84" fmla="*/ 828 w 3678"/>
                  <a:gd name="T85" fmla="*/ 1432 h 1565"/>
                  <a:gd name="T86" fmla="*/ 667 w 3678"/>
                  <a:gd name="T87" fmla="*/ 1380 h 1565"/>
                  <a:gd name="T88" fmla="*/ 519 w 3678"/>
                  <a:gd name="T89" fmla="*/ 1322 h 1565"/>
                  <a:gd name="T90" fmla="*/ 386 w 3678"/>
                  <a:gd name="T91" fmla="*/ 1257 h 1565"/>
                  <a:gd name="T92" fmla="*/ 270 w 3678"/>
                  <a:gd name="T93" fmla="*/ 1185 h 1565"/>
                  <a:gd name="T94" fmla="*/ 171 w 3678"/>
                  <a:gd name="T95" fmla="*/ 1109 h 1565"/>
                  <a:gd name="T96" fmla="*/ 80 w 3678"/>
                  <a:gd name="T97" fmla="*/ 1009 h 1565"/>
                  <a:gd name="T98" fmla="*/ 20 w 3678"/>
                  <a:gd name="T99" fmla="*/ 897 h 1565"/>
                  <a:gd name="T100" fmla="*/ 0 w 3678"/>
                  <a:gd name="T101" fmla="*/ 784 h 156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678"/>
                  <a:gd name="T154" fmla="*/ 0 h 1565"/>
                  <a:gd name="T155" fmla="*/ 3678 w 3678"/>
                  <a:gd name="T156" fmla="*/ 1565 h 156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678" h="1565">
                    <a:moveTo>
                      <a:pt x="0" y="784"/>
                    </a:moveTo>
                    <a:lnTo>
                      <a:pt x="2" y="745"/>
                    </a:lnTo>
                    <a:lnTo>
                      <a:pt x="8" y="707"/>
                    </a:lnTo>
                    <a:lnTo>
                      <a:pt x="20" y="670"/>
                    </a:lnTo>
                    <a:lnTo>
                      <a:pt x="36" y="632"/>
                    </a:lnTo>
                    <a:lnTo>
                      <a:pt x="56" y="595"/>
                    </a:lnTo>
                    <a:lnTo>
                      <a:pt x="80" y="558"/>
                    </a:lnTo>
                    <a:lnTo>
                      <a:pt x="109" y="522"/>
                    </a:lnTo>
                    <a:lnTo>
                      <a:pt x="143" y="486"/>
                    </a:lnTo>
                    <a:lnTo>
                      <a:pt x="171" y="458"/>
                    </a:lnTo>
                    <a:lnTo>
                      <a:pt x="202" y="432"/>
                    </a:lnTo>
                    <a:lnTo>
                      <a:pt x="235" y="406"/>
                    </a:lnTo>
                    <a:lnTo>
                      <a:pt x="270" y="382"/>
                    </a:lnTo>
                    <a:lnTo>
                      <a:pt x="306" y="358"/>
                    </a:lnTo>
                    <a:lnTo>
                      <a:pt x="345" y="333"/>
                    </a:lnTo>
                    <a:lnTo>
                      <a:pt x="386" y="310"/>
                    </a:lnTo>
                    <a:lnTo>
                      <a:pt x="428" y="288"/>
                    </a:lnTo>
                    <a:lnTo>
                      <a:pt x="474" y="265"/>
                    </a:lnTo>
                    <a:lnTo>
                      <a:pt x="519" y="244"/>
                    </a:lnTo>
                    <a:lnTo>
                      <a:pt x="568" y="224"/>
                    </a:lnTo>
                    <a:lnTo>
                      <a:pt x="617" y="205"/>
                    </a:lnTo>
                    <a:lnTo>
                      <a:pt x="667" y="185"/>
                    </a:lnTo>
                    <a:lnTo>
                      <a:pt x="719" y="167"/>
                    </a:lnTo>
                    <a:lnTo>
                      <a:pt x="773" y="150"/>
                    </a:lnTo>
                    <a:lnTo>
                      <a:pt x="828" y="133"/>
                    </a:lnTo>
                    <a:lnTo>
                      <a:pt x="885" y="119"/>
                    </a:lnTo>
                    <a:lnTo>
                      <a:pt x="942" y="104"/>
                    </a:lnTo>
                    <a:lnTo>
                      <a:pt x="1002" y="89"/>
                    </a:lnTo>
                    <a:lnTo>
                      <a:pt x="1061" y="76"/>
                    </a:lnTo>
                    <a:lnTo>
                      <a:pt x="1123" y="65"/>
                    </a:lnTo>
                    <a:lnTo>
                      <a:pt x="1185" y="54"/>
                    </a:lnTo>
                    <a:lnTo>
                      <a:pt x="1246" y="44"/>
                    </a:lnTo>
                    <a:lnTo>
                      <a:pt x="1310" y="36"/>
                    </a:lnTo>
                    <a:lnTo>
                      <a:pt x="1375" y="28"/>
                    </a:lnTo>
                    <a:lnTo>
                      <a:pt x="1440" y="20"/>
                    </a:lnTo>
                    <a:lnTo>
                      <a:pt x="1505" y="15"/>
                    </a:lnTo>
                    <a:lnTo>
                      <a:pt x="1572" y="10"/>
                    </a:lnTo>
                    <a:lnTo>
                      <a:pt x="1638" y="5"/>
                    </a:lnTo>
                    <a:lnTo>
                      <a:pt x="1705" y="2"/>
                    </a:lnTo>
                    <a:lnTo>
                      <a:pt x="1772" y="0"/>
                    </a:lnTo>
                    <a:lnTo>
                      <a:pt x="1840" y="0"/>
                    </a:lnTo>
                    <a:lnTo>
                      <a:pt x="1908" y="0"/>
                    </a:lnTo>
                    <a:lnTo>
                      <a:pt x="1975" y="2"/>
                    </a:lnTo>
                    <a:lnTo>
                      <a:pt x="2042" y="5"/>
                    </a:lnTo>
                    <a:lnTo>
                      <a:pt x="2109" y="10"/>
                    </a:lnTo>
                    <a:lnTo>
                      <a:pt x="2175" y="15"/>
                    </a:lnTo>
                    <a:lnTo>
                      <a:pt x="2240" y="20"/>
                    </a:lnTo>
                    <a:lnTo>
                      <a:pt x="2305" y="28"/>
                    </a:lnTo>
                    <a:lnTo>
                      <a:pt x="2369" y="36"/>
                    </a:lnTo>
                    <a:lnTo>
                      <a:pt x="2432" y="44"/>
                    </a:lnTo>
                    <a:lnTo>
                      <a:pt x="2496" y="54"/>
                    </a:lnTo>
                    <a:lnTo>
                      <a:pt x="2558" y="65"/>
                    </a:lnTo>
                    <a:lnTo>
                      <a:pt x="2618" y="76"/>
                    </a:lnTo>
                    <a:lnTo>
                      <a:pt x="2678" y="89"/>
                    </a:lnTo>
                    <a:lnTo>
                      <a:pt x="2737" y="104"/>
                    </a:lnTo>
                    <a:lnTo>
                      <a:pt x="2793" y="119"/>
                    </a:lnTo>
                    <a:lnTo>
                      <a:pt x="2850" y="133"/>
                    </a:lnTo>
                    <a:lnTo>
                      <a:pt x="2906" y="150"/>
                    </a:lnTo>
                    <a:lnTo>
                      <a:pt x="2959" y="167"/>
                    </a:lnTo>
                    <a:lnTo>
                      <a:pt x="3011" y="185"/>
                    </a:lnTo>
                    <a:lnTo>
                      <a:pt x="3062" y="205"/>
                    </a:lnTo>
                    <a:lnTo>
                      <a:pt x="3112" y="224"/>
                    </a:lnTo>
                    <a:lnTo>
                      <a:pt x="3159" y="244"/>
                    </a:lnTo>
                    <a:lnTo>
                      <a:pt x="3205" y="265"/>
                    </a:lnTo>
                    <a:lnTo>
                      <a:pt x="3251" y="288"/>
                    </a:lnTo>
                    <a:lnTo>
                      <a:pt x="3293" y="310"/>
                    </a:lnTo>
                    <a:lnTo>
                      <a:pt x="3334" y="333"/>
                    </a:lnTo>
                    <a:lnTo>
                      <a:pt x="3373" y="358"/>
                    </a:lnTo>
                    <a:lnTo>
                      <a:pt x="3408" y="382"/>
                    </a:lnTo>
                    <a:lnTo>
                      <a:pt x="3444" y="406"/>
                    </a:lnTo>
                    <a:lnTo>
                      <a:pt x="3477" y="432"/>
                    </a:lnTo>
                    <a:lnTo>
                      <a:pt x="3508" y="458"/>
                    </a:lnTo>
                    <a:lnTo>
                      <a:pt x="3535" y="486"/>
                    </a:lnTo>
                    <a:lnTo>
                      <a:pt x="3568" y="522"/>
                    </a:lnTo>
                    <a:lnTo>
                      <a:pt x="3597" y="558"/>
                    </a:lnTo>
                    <a:lnTo>
                      <a:pt x="3621" y="595"/>
                    </a:lnTo>
                    <a:lnTo>
                      <a:pt x="3643" y="632"/>
                    </a:lnTo>
                    <a:lnTo>
                      <a:pt x="3657" y="670"/>
                    </a:lnTo>
                    <a:lnTo>
                      <a:pt x="3669" y="707"/>
                    </a:lnTo>
                    <a:lnTo>
                      <a:pt x="3677" y="745"/>
                    </a:lnTo>
                    <a:lnTo>
                      <a:pt x="3678" y="784"/>
                    </a:lnTo>
                    <a:lnTo>
                      <a:pt x="3675" y="823"/>
                    </a:lnTo>
                    <a:lnTo>
                      <a:pt x="3669" y="862"/>
                    </a:lnTo>
                    <a:lnTo>
                      <a:pt x="3657" y="901"/>
                    </a:lnTo>
                    <a:lnTo>
                      <a:pt x="3641" y="938"/>
                    </a:lnTo>
                    <a:lnTo>
                      <a:pt x="3620" y="975"/>
                    </a:lnTo>
                    <a:lnTo>
                      <a:pt x="3594" y="1013"/>
                    </a:lnTo>
                    <a:lnTo>
                      <a:pt x="3565" y="1048"/>
                    </a:lnTo>
                    <a:lnTo>
                      <a:pt x="3532" y="1084"/>
                    </a:lnTo>
                    <a:lnTo>
                      <a:pt x="3495" y="1118"/>
                    </a:lnTo>
                    <a:lnTo>
                      <a:pt x="3452" y="1153"/>
                    </a:lnTo>
                    <a:lnTo>
                      <a:pt x="3408" y="1185"/>
                    </a:lnTo>
                    <a:lnTo>
                      <a:pt x="3360" y="1216"/>
                    </a:lnTo>
                    <a:lnTo>
                      <a:pt x="3308" y="1247"/>
                    </a:lnTo>
                    <a:lnTo>
                      <a:pt x="3252" y="1278"/>
                    </a:lnTo>
                    <a:lnTo>
                      <a:pt x="3194" y="1305"/>
                    </a:lnTo>
                    <a:lnTo>
                      <a:pt x="3133" y="1333"/>
                    </a:lnTo>
                    <a:lnTo>
                      <a:pt x="3068" y="1359"/>
                    </a:lnTo>
                    <a:lnTo>
                      <a:pt x="3002" y="1383"/>
                    </a:lnTo>
                    <a:lnTo>
                      <a:pt x="2932" y="1408"/>
                    </a:lnTo>
                    <a:lnTo>
                      <a:pt x="2859" y="1429"/>
                    </a:lnTo>
                    <a:lnTo>
                      <a:pt x="2785" y="1450"/>
                    </a:lnTo>
                    <a:lnTo>
                      <a:pt x="2707" y="1469"/>
                    </a:lnTo>
                    <a:lnTo>
                      <a:pt x="2629" y="1487"/>
                    </a:lnTo>
                    <a:lnTo>
                      <a:pt x="2548" y="1502"/>
                    </a:lnTo>
                    <a:lnTo>
                      <a:pt x="2465" y="1517"/>
                    </a:lnTo>
                    <a:lnTo>
                      <a:pt x="2380" y="1530"/>
                    </a:lnTo>
                    <a:lnTo>
                      <a:pt x="2292" y="1541"/>
                    </a:lnTo>
                    <a:lnTo>
                      <a:pt x="2205" y="1549"/>
                    </a:lnTo>
                    <a:lnTo>
                      <a:pt x="2115" y="1556"/>
                    </a:lnTo>
                    <a:lnTo>
                      <a:pt x="2026" y="1561"/>
                    </a:lnTo>
                    <a:lnTo>
                      <a:pt x="1933" y="1564"/>
                    </a:lnTo>
                    <a:lnTo>
                      <a:pt x="1840" y="1565"/>
                    </a:lnTo>
                    <a:lnTo>
                      <a:pt x="1772" y="1565"/>
                    </a:lnTo>
                    <a:lnTo>
                      <a:pt x="1705" y="1564"/>
                    </a:lnTo>
                    <a:lnTo>
                      <a:pt x="1638" y="1561"/>
                    </a:lnTo>
                    <a:lnTo>
                      <a:pt x="1572" y="1556"/>
                    </a:lnTo>
                    <a:lnTo>
                      <a:pt x="1505" y="1551"/>
                    </a:lnTo>
                    <a:lnTo>
                      <a:pt x="1440" y="1546"/>
                    </a:lnTo>
                    <a:lnTo>
                      <a:pt x="1375" y="1538"/>
                    </a:lnTo>
                    <a:lnTo>
                      <a:pt x="1310" y="1530"/>
                    </a:lnTo>
                    <a:lnTo>
                      <a:pt x="1246" y="1522"/>
                    </a:lnTo>
                    <a:lnTo>
                      <a:pt x="1185" y="1512"/>
                    </a:lnTo>
                    <a:lnTo>
                      <a:pt x="1123" y="1500"/>
                    </a:lnTo>
                    <a:lnTo>
                      <a:pt x="1061" y="1489"/>
                    </a:lnTo>
                    <a:lnTo>
                      <a:pt x="1002" y="1476"/>
                    </a:lnTo>
                    <a:lnTo>
                      <a:pt x="942" y="1461"/>
                    </a:lnTo>
                    <a:lnTo>
                      <a:pt x="885" y="1447"/>
                    </a:lnTo>
                    <a:lnTo>
                      <a:pt x="828" y="1432"/>
                    </a:lnTo>
                    <a:lnTo>
                      <a:pt x="773" y="1416"/>
                    </a:lnTo>
                    <a:lnTo>
                      <a:pt x="719" y="1398"/>
                    </a:lnTo>
                    <a:lnTo>
                      <a:pt x="667" y="1380"/>
                    </a:lnTo>
                    <a:lnTo>
                      <a:pt x="617" y="1362"/>
                    </a:lnTo>
                    <a:lnTo>
                      <a:pt x="568" y="1341"/>
                    </a:lnTo>
                    <a:lnTo>
                      <a:pt x="519" y="1322"/>
                    </a:lnTo>
                    <a:lnTo>
                      <a:pt x="474" y="1300"/>
                    </a:lnTo>
                    <a:lnTo>
                      <a:pt x="428" y="1279"/>
                    </a:lnTo>
                    <a:lnTo>
                      <a:pt x="386" y="1257"/>
                    </a:lnTo>
                    <a:lnTo>
                      <a:pt x="345" y="1234"/>
                    </a:lnTo>
                    <a:lnTo>
                      <a:pt x="306" y="1209"/>
                    </a:lnTo>
                    <a:lnTo>
                      <a:pt x="270" y="1185"/>
                    </a:lnTo>
                    <a:lnTo>
                      <a:pt x="235" y="1159"/>
                    </a:lnTo>
                    <a:lnTo>
                      <a:pt x="202" y="1135"/>
                    </a:lnTo>
                    <a:lnTo>
                      <a:pt x="171" y="1109"/>
                    </a:lnTo>
                    <a:lnTo>
                      <a:pt x="143" y="1081"/>
                    </a:lnTo>
                    <a:lnTo>
                      <a:pt x="109" y="1045"/>
                    </a:lnTo>
                    <a:lnTo>
                      <a:pt x="80" y="1009"/>
                    </a:lnTo>
                    <a:lnTo>
                      <a:pt x="56" y="972"/>
                    </a:lnTo>
                    <a:lnTo>
                      <a:pt x="36" y="935"/>
                    </a:lnTo>
                    <a:lnTo>
                      <a:pt x="20" y="897"/>
                    </a:lnTo>
                    <a:lnTo>
                      <a:pt x="8" y="860"/>
                    </a:lnTo>
                    <a:lnTo>
                      <a:pt x="2" y="823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9" name="Freeform 7"/>
              <p:cNvSpPr>
                <a:spLocks/>
              </p:cNvSpPr>
              <p:nvPr/>
            </p:nvSpPr>
            <p:spPr bwMode="auto">
              <a:xfrm>
                <a:off x="832" y="1853"/>
                <a:ext cx="3645" cy="1531"/>
              </a:xfrm>
              <a:custGeom>
                <a:avLst/>
                <a:gdLst>
                  <a:gd name="T0" fmla="*/ 2000 w 3645"/>
                  <a:gd name="T1" fmla="*/ 1528 h 1531"/>
                  <a:gd name="T2" fmla="*/ 2261 w 3645"/>
                  <a:gd name="T3" fmla="*/ 1507 h 1531"/>
                  <a:gd name="T4" fmla="*/ 2510 w 3645"/>
                  <a:gd name="T5" fmla="*/ 1471 h 1531"/>
                  <a:gd name="T6" fmla="*/ 2744 w 3645"/>
                  <a:gd name="T7" fmla="*/ 1421 h 1531"/>
                  <a:gd name="T8" fmla="*/ 2959 w 3645"/>
                  <a:gd name="T9" fmla="*/ 1356 h 1531"/>
                  <a:gd name="T10" fmla="*/ 3152 w 3645"/>
                  <a:gd name="T11" fmla="*/ 1281 h 1531"/>
                  <a:gd name="T12" fmla="*/ 3320 w 3645"/>
                  <a:gd name="T13" fmla="*/ 1193 h 1531"/>
                  <a:gd name="T14" fmla="*/ 3456 w 3645"/>
                  <a:gd name="T15" fmla="*/ 1097 h 1531"/>
                  <a:gd name="T16" fmla="*/ 3559 w 3645"/>
                  <a:gd name="T17" fmla="*/ 993 h 1531"/>
                  <a:gd name="T18" fmla="*/ 3622 w 3645"/>
                  <a:gd name="T19" fmla="*/ 883 h 1531"/>
                  <a:gd name="T20" fmla="*/ 3645 w 3645"/>
                  <a:gd name="T21" fmla="*/ 766 h 1531"/>
                  <a:gd name="T22" fmla="*/ 3622 w 3645"/>
                  <a:gd name="T23" fmla="*/ 648 h 1531"/>
                  <a:gd name="T24" fmla="*/ 3559 w 3645"/>
                  <a:gd name="T25" fmla="*/ 538 h 1531"/>
                  <a:gd name="T26" fmla="*/ 3456 w 3645"/>
                  <a:gd name="T27" fmla="*/ 434 h 1531"/>
                  <a:gd name="T28" fmla="*/ 3320 w 3645"/>
                  <a:gd name="T29" fmla="*/ 338 h 1531"/>
                  <a:gd name="T30" fmla="*/ 3152 w 3645"/>
                  <a:gd name="T31" fmla="*/ 250 h 1531"/>
                  <a:gd name="T32" fmla="*/ 2959 w 3645"/>
                  <a:gd name="T33" fmla="*/ 175 h 1531"/>
                  <a:gd name="T34" fmla="*/ 2744 w 3645"/>
                  <a:gd name="T35" fmla="*/ 110 h 1531"/>
                  <a:gd name="T36" fmla="*/ 2510 w 3645"/>
                  <a:gd name="T37" fmla="*/ 60 h 1531"/>
                  <a:gd name="T38" fmla="*/ 2261 w 3645"/>
                  <a:gd name="T39" fmla="*/ 24 h 1531"/>
                  <a:gd name="T40" fmla="*/ 2000 w 3645"/>
                  <a:gd name="T41" fmla="*/ 3 h 1531"/>
                  <a:gd name="T42" fmla="*/ 1734 w 3645"/>
                  <a:gd name="T43" fmla="*/ 2 h 1531"/>
                  <a:gd name="T44" fmla="*/ 1472 w 3645"/>
                  <a:gd name="T45" fmla="*/ 16 h 1531"/>
                  <a:gd name="T46" fmla="*/ 1218 w 3645"/>
                  <a:gd name="T47" fmla="*/ 47 h 1531"/>
                  <a:gd name="T48" fmla="*/ 977 w 3645"/>
                  <a:gd name="T49" fmla="*/ 93 h 1531"/>
                  <a:gd name="T50" fmla="*/ 756 w 3645"/>
                  <a:gd name="T51" fmla="*/ 153 h 1531"/>
                  <a:gd name="T52" fmla="*/ 554 w 3645"/>
                  <a:gd name="T53" fmla="*/ 224 h 1531"/>
                  <a:gd name="T54" fmla="*/ 377 w 3645"/>
                  <a:gd name="T55" fmla="*/ 307 h 1531"/>
                  <a:gd name="T56" fmla="*/ 231 w 3645"/>
                  <a:gd name="T57" fmla="*/ 401 h 1531"/>
                  <a:gd name="T58" fmla="*/ 117 w 3645"/>
                  <a:gd name="T59" fmla="*/ 502 h 1531"/>
                  <a:gd name="T60" fmla="*/ 39 w 3645"/>
                  <a:gd name="T61" fmla="*/ 611 h 1531"/>
                  <a:gd name="T62" fmla="*/ 3 w 3645"/>
                  <a:gd name="T63" fmla="*/ 727 h 1531"/>
                  <a:gd name="T64" fmla="*/ 9 w 3645"/>
                  <a:gd name="T65" fmla="*/ 844 h 1531"/>
                  <a:gd name="T66" fmla="*/ 60 w 3645"/>
                  <a:gd name="T67" fmla="*/ 957 h 1531"/>
                  <a:gd name="T68" fmla="*/ 151 w 3645"/>
                  <a:gd name="T69" fmla="*/ 1063 h 1531"/>
                  <a:gd name="T70" fmla="*/ 276 w 3645"/>
                  <a:gd name="T71" fmla="*/ 1162 h 1531"/>
                  <a:gd name="T72" fmla="*/ 434 w 3645"/>
                  <a:gd name="T73" fmla="*/ 1253 h 1531"/>
                  <a:gd name="T74" fmla="*/ 618 w 3645"/>
                  <a:gd name="T75" fmla="*/ 1333 h 1531"/>
                  <a:gd name="T76" fmla="*/ 828 w 3645"/>
                  <a:gd name="T77" fmla="*/ 1401 h 1531"/>
                  <a:gd name="T78" fmla="*/ 1055 w 3645"/>
                  <a:gd name="T79" fmla="*/ 1456 h 1531"/>
                  <a:gd name="T80" fmla="*/ 1301 w 3645"/>
                  <a:gd name="T81" fmla="*/ 1497 h 1531"/>
                  <a:gd name="T82" fmla="*/ 1558 w 3645"/>
                  <a:gd name="T83" fmla="*/ 1523 h 1531"/>
                  <a:gd name="T84" fmla="*/ 1823 w 3645"/>
                  <a:gd name="T85" fmla="*/ 1531 h 15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645"/>
                  <a:gd name="T130" fmla="*/ 0 h 1531"/>
                  <a:gd name="T131" fmla="*/ 3645 w 3645"/>
                  <a:gd name="T132" fmla="*/ 1531 h 153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645" h="1531">
                    <a:moveTo>
                      <a:pt x="1823" y="1531"/>
                    </a:moveTo>
                    <a:lnTo>
                      <a:pt x="1913" y="1530"/>
                    </a:lnTo>
                    <a:lnTo>
                      <a:pt x="2000" y="1528"/>
                    </a:lnTo>
                    <a:lnTo>
                      <a:pt x="2088" y="1523"/>
                    </a:lnTo>
                    <a:lnTo>
                      <a:pt x="2175" y="1515"/>
                    </a:lnTo>
                    <a:lnTo>
                      <a:pt x="2261" y="1507"/>
                    </a:lnTo>
                    <a:lnTo>
                      <a:pt x="2345" y="1497"/>
                    </a:lnTo>
                    <a:lnTo>
                      <a:pt x="2428" y="1484"/>
                    </a:lnTo>
                    <a:lnTo>
                      <a:pt x="2510" y="1471"/>
                    </a:lnTo>
                    <a:lnTo>
                      <a:pt x="2589" y="1456"/>
                    </a:lnTo>
                    <a:lnTo>
                      <a:pt x="2667" y="1438"/>
                    </a:lnTo>
                    <a:lnTo>
                      <a:pt x="2744" y="1421"/>
                    </a:lnTo>
                    <a:lnTo>
                      <a:pt x="2817" y="1401"/>
                    </a:lnTo>
                    <a:lnTo>
                      <a:pt x="2890" y="1378"/>
                    </a:lnTo>
                    <a:lnTo>
                      <a:pt x="2959" y="1356"/>
                    </a:lnTo>
                    <a:lnTo>
                      <a:pt x="3027" y="1333"/>
                    </a:lnTo>
                    <a:lnTo>
                      <a:pt x="3090" y="1307"/>
                    </a:lnTo>
                    <a:lnTo>
                      <a:pt x="3152" y="1281"/>
                    </a:lnTo>
                    <a:lnTo>
                      <a:pt x="3211" y="1253"/>
                    </a:lnTo>
                    <a:lnTo>
                      <a:pt x="3268" y="1224"/>
                    </a:lnTo>
                    <a:lnTo>
                      <a:pt x="3320" y="1193"/>
                    </a:lnTo>
                    <a:lnTo>
                      <a:pt x="3369" y="1162"/>
                    </a:lnTo>
                    <a:lnTo>
                      <a:pt x="3414" y="1130"/>
                    </a:lnTo>
                    <a:lnTo>
                      <a:pt x="3456" y="1097"/>
                    </a:lnTo>
                    <a:lnTo>
                      <a:pt x="3494" y="1063"/>
                    </a:lnTo>
                    <a:lnTo>
                      <a:pt x="3528" y="1029"/>
                    </a:lnTo>
                    <a:lnTo>
                      <a:pt x="3559" y="993"/>
                    </a:lnTo>
                    <a:lnTo>
                      <a:pt x="3585" y="957"/>
                    </a:lnTo>
                    <a:lnTo>
                      <a:pt x="3606" y="920"/>
                    </a:lnTo>
                    <a:lnTo>
                      <a:pt x="3622" y="883"/>
                    </a:lnTo>
                    <a:lnTo>
                      <a:pt x="3635" y="844"/>
                    </a:lnTo>
                    <a:lnTo>
                      <a:pt x="3642" y="805"/>
                    </a:lnTo>
                    <a:lnTo>
                      <a:pt x="3645" y="766"/>
                    </a:lnTo>
                    <a:lnTo>
                      <a:pt x="3642" y="727"/>
                    </a:lnTo>
                    <a:lnTo>
                      <a:pt x="3635" y="687"/>
                    </a:lnTo>
                    <a:lnTo>
                      <a:pt x="3622" y="648"/>
                    </a:lnTo>
                    <a:lnTo>
                      <a:pt x="3606" y="611"/>
                    </a:lnTo>
                    <a:lnTo>
                      <a:pt x="3585" y="574"/>
                    </a:lnTo>
                    <a:lnTo>
                      <a:pt x="3559" y="538"/>
                    </a:lnTo>
                    <a:lnTo>
                      <a:pt x="3528" y="502"/>
                    </a:lnTo>
                    <a:lnTo>
                      <a:pt x="3494" y="468"/>
                    </a:lnTo>
                    <a:lnTo>
                      <a:pt x="3456" y="434"/>
                    </a:lnTo>
                    <a:lnTo>
                      <a:pt x="3414" y="401"/>
                    </a:lnTo>
                    <a:lnTo>
                      <a:pt x="3369" y="369"/>
                    </a:lnTo>
                    <a:lnTo>
                      <a:pt x="3320" y="338"/>
                    </a:lnTo>
                    <a:lnTo>
                      <a:pt x="3268" y="307"/>
                    </a:lnTo>
                    <a:lnTo>
                      <a:pt x="3211" y="278"/>
                    </a:lnTo>
                    <a:lnTo>
                      <a:pt x="3152" y="250"/>
                    </a:lnTo>
                    <a:lnTo>
                      <a:pt x="3090" y="224"/>
                    </a:lnTo>
                    <a:lnTo>
                      <a:pt x="3027" y="198"/>
                    </a:lnTo>
                    <a:lnTo>
                      <a:pt x="2959" y="175"/>
                    </a:lnTo>
                    <a:lnTo>
                      <a:pt x="2890" y="153"/>
                    </a:lnTo>
                    <a:lnTo>
                      <a:pt x="2817" y="130"/>
                    </a:lnTo>
                    <a:lnTo>
                      <a:pt x="2744" y="110"/>
                    </a:lnTo>
                    <a:lnTo>
                      <a:pt x="2667" y="93"/>
                    </a:lnTo>
                    <a:lnTo>
                      <a:pt x="2589" y="75"/>
                    </a:lnTo>
                    <a:lnTo>
                      <a:pt x="2510" y="60"/>
                    </a:lnTo>
                    <a:lnTo>
                      <a:pt x="2428" y="47"/>
                    </a:lnTo>
                    <a:lnTo>
                      <a:pt x="2345" y="34"/>
                    </a:lnTo>
                    <a:lnTo>
                      <a:pt x="2261" y="24"/>
                    </a:lnTo>
                    <a:lnTo>
                      <a:pt x="2175" y="16"/>
                    </a:lnTo>
                    <a:lnTo>
                      <a:pt x="2088" y="8"/>
                    </a:lnTo>
                    <a:lnTo>
                      <a:pt x="2000" y="3"/>
                    </a:lnTo>
                    <a:lnTo>
                      <a:pt x="1913" y="2"/>
                    </a:lnTo>
                    <a:lnTo>
                      <a:pt x="1823" y="0"/>
                    </a:lnTo>
                    <a:lnTo>
                      <a:pt x="1734" y="2"/>
                    </a:lnTo>
                    <a:lnTo>
                      <a:pt x="1646" y="3"/>
                    </a:lnTo>
                    <a:lnTo>
                      <a:pt x="1558" y="8"/>
                    </a:lnTo>
                    <a:lnTo>
                      <a:pt x="1472" y="16"/>
                    </a:lnTo>
                    <a:lnTo>
                      <a:pt x="1386" y="24"/>
                    </a:lnTo>
                    <a:lnTo>
                      <a:pt x="1301" y="34"/>
                    </a:lnTo>
                    <a:lnTo>
                      <a:pt x="1218" y="47"/>
                    </a:lnTo>
                    <a:lnTo>
                      <a:pt x="1137" y="60"/>
                    </a:lnTo>
                    <a:lnTo>
                      <a:pt x="1055" y="75"/>
                    </a:lnTo>
                    <a:lnTo>
                      <a:pt x="977" y="93"/>
                    </a:lnTo>
                    <a:lnTo>
                      <a:pt x="901" y="110"/>
                    </a:lnTo>
                    <a:lnTo>
                      <a:pt x="828" y="130"/>
                    </a:lnTo>
                    <a:lnTo>
                      <a:pt x="756" y="153"/>
                    </a:lnTo>
                    <a:lnTo>
                      <a:pt x="686" y="175"/>
                    </a:lnTo>
                    <a:lnTo>
                      <a:pt x="618" y="198"/>
                    </a:lnTo>
                    <a:lnTo>
                      <a:pt x="554" y="224"/>
                    </a:lnTo>
                    <a:lnTo>
                      <a:pt x="492" y="250"/>
                    </a:lnTo>
                    <a:lnTo>
                      <a:pt x="434" y="278"/>
                    </a:lnTo>
                    <a:lnTo>
                      <a:pt x="377" y="307"/>
                    </a:lnTo>
                    <a:lnTo>
                      <a:pt x="325" y="338"/>
                    </a:lnTo>
                    <a:lnTo>
                      <a:pt x="276" y="369"/>
                    </a:lnTo>
                    <a:lnTo>
                      <a:pt x="231" y="401"/>
                    </a:lnTo>
                    <a:lnTo>
                      <a:pt x="188" y="434"/>
                    </a:lnTo>
                    <a:lnTo>
                      <a:pt x="151" y="468"/>
                    </a:lnTo>
                    <a:lnTo>
                      <a:pt x="117" y="502"/>
                    </a:lnTo>
                    <a:lnTo>
                      <a:pt x="86" y="538"/>
                    </a:lnTo>
                    <a:lnTo>
                      <a:pt x="60" y="574"/>
                    </a:lnTo>
                    <a:lnTo>
                      <a:pt x="39" y="611"/>
                    </a:lnTo>
                    <a:lnTo>
                      <a:pt x="22" y="648"/>
                    </a:lnTo>
                    <a:lnTo>
                      <a:pt x="9" y="687"/>
                    </a:lnTo>
                    <a:lnTo>
                      <a:pt x="3" y="727"/>
                    </a:lnTo>
                    <a:lnTo>
                      <a:pt x="0" y="766"/>
                    </a:lnTo>
                    <a:lnTo>
                      <a:pt x="3" y="805"/>
                    </a:lnTo>
                    <a:lnTo>
                      <a:pt x="9" y="844"/>
                    </a:lnTo>
                    <a:lnTo>
                      <a:pt x="22" y="883"/>
                    </a:lnTo>
                    <a:lnTo>
                      <a:pt x="39" y="920"/>
                    </a:lnTo>
                    <a:lnTo>
                      <a:pt x="60" y="957"/>
                    </a:lnTo>
                    <a:lnTo>
                      <a:pt x="86" y="993"/>
                    </a:lnTo>
                    <a:lnTo>
                      <a:pt x="117" y="1029"/>
                    </a:lnTo>
                    <a:lnTo>
                      <a:pt x="151" y="1063"/>
                    </a:lnTo>
                    <a:lnTo>
                      <a:pt x="188" y="1097"/>
                    </a:lnTo>
                    <a:lnTo>
                      <a:pt x="231" y="1130"/>
                    </a:lnTo>
                    <a:lnTo>
                      <a:pt x="276" y="1162"/>
                    </a:lnTo>
                    <a:lnTo>
                      <a:pt x="325" y="1193"/>
                    </a:lnTo>
                    <a:lnTo>
                      <a:pt x="377" y="1224"/>
                    </a:lnTo>
                    <a:lnTo>
                      <a:pt x="434" y="1253"/>
                    </a:lnTo>
                    <a:lnTo>
                      <a:pt x="492" y="1281"/>
                    </a:lnTo>
                    <a:lnTo>
                      <a:pt x="554" y="1307"/>
                    </a:lnTo>
                    <a:lnTo>
                      <a:pt x="618" y="1333"/>
                    </a:lnTo>
                    <a:lnTo>
                      <a:pt x="686" y="1356"/>
                    </a:lnTo>
                    <a:lnTo>
                      <a:pt x="756" y="1378"/>
                    </a:lnTo>
                    <a:lnTo>
                      <a:pt x="828" y="1401"/>
                    </a:lnTo>
                    <a:lnTo>
                      <a:pt x="901" y="1421"/>
                    </a:lnTo>
                    <a:lnTo>
                      <a:pt x="977" y="1438"/>
                    </a:lnTo>
                    <a:lnTo>
                      <a:pt x="1055" y="1456"/>
                    </a:lnTo>
                    <a:lnTo>
                      <a:pt x="1137" y="1471"/>
                    </a:lnTo>
                    <a:lnTo>
                      <a:pt x="1218" y="1484"/>
                    </a:lnTo>
                    <a:lnTo>
                      <a:pt x="1301" y="1497"/>
                    </a:lnTo>
                    <a:lnTo>
                      <a:pt x="1386" y="1507"/>
                    </a:lnTo>
                    <a:lnTo>
                      <a:pt x="1472" y="1515"/>
                    </a:lnTo>
                    <a:lnTo>
                      <a:pt x="1558" y="1523"/>
                    </a:lnTo>
                    <a:lnTo>
                      <a:pt x="1646" y="1528"/>
                    </a:lnTo>
                    <a:lnTo>
                      <a:pt x="1734" y="1530"/>
                    </a:lnTo>
                    <a:lnTo>
                      <a:pt x="1823" y="153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0" name="Freeform 8"/>
              <p:cNvSpPr>
                <a:spLocks/>
              </p:cNvSpPr>
              <p:nvPr/>
            </p:nvSpPr>
            <p:spPr bwMode="auto">
              <a:xfrm>
                <a:off x="1365" y="1824"/>
                <a:ext cx="2544" cy="800"/>
              </a:xfrm>
              <a:custGeom>
                <a:avLst/>
                <a:gdLst>
                  <a:gd name="T0" fmla="*/ 83 w 2544"/>
                  <a:gd name="T1" fmla="*/ 197 h 800"/>
                  <a:gd name="T2" fmla="*/ 150 w 2544"/>
                  <a:gd name="T3" fmla="*/ 174 h 800"/>
                  <a:gd name="T4" fmla="*/ 220 w 2544"/>
                  <a:gd name="T5" fmla="*/ 151 h 800"/>
                  <a:gd name="T6" fmla="*/ 290 w 2544"/>
                  <a:gd name="T7" fmla="*/ 130 h 800"/>
                  <a:gd name="T8" fmla="*/ 363 w 2544"/>
                  <a:gd name="T9" fmla="*/ 111 h 800"/>
                  <a:gd name="T10" fmla="*/ 438 w 2544"/>
                  <a:gd name="T11" fmla="*/ 93 h 800"/>
                  <a:gd name="T12" fmla="*/ 512 w 2544"/>
                  <a:gd name="T13" fmla="*/ 76 h 800"/>
                  <a:gd name="T14" fmla="*/ 591 w 2544"/>
                  <a:gd name="T15" fmla="*/ 62 h 800"/>
                  <a:gd name="T16" fmla="*/ 669 w 2544"/>
                  <a:gd name="T17" fmla="*/ 47 h 800"/>
                  <a:gd name="T18" fmla="*/ 748 w 2544"/>
                  <a:gd name="T19" fmla="*/ 36 h 800"/>
                  <a:gd name="T20" fmla="*/ 830 w 2544"/>
                  <a:gd name="T21" fmla="*/ 26 h 800"/>
                  <a:gd name="T22" fmla="*/ 911 w 2544"/>
                  <a:gd name="T23" fmla="*/ 18 h 800"/>
                  <a:gd name="T24" fmla="*/ 992 w 2544"/>
                  <a:gd name="T25" fmla="*/ 11 h 800"/>
                  <a:gd name="T26" fmla="*/ 1075 w 2544"/>
                  <a:gd name="T27" fmla="*/ 5 h 800"/>
                  <a:gd name="T28" fmla="*/ 1160 w 2544"/>
                  <a:gd name="T29" fmla="*/ 2 h 800"/>
                  <a:gd name="T30" fmla="*/ 1243 w 2544"/>
                  <a:gd name="T31" fmla="*/ 0 h 800"/>
                  <a:gd name="T32" fmla="*/ 1326 w 2544"/>
                  <a:gd name="T33" fmla="*/ 0 h 800"/>
                  <a:gd name="T34" fmla="*/ 1409 w 2544"/>
                  <a:gd name="T35" fmla="*/ 2 h 800"/>
                  <a:gd name="T36" fmla="*/ 1490 w 2544"/>
                  <a:gd name="T37" fmla="*/ 5 h 800"/>
                  <a:gd name="T38" fmla="*/ 1570 w 2544"/>
                  <a:gd name="T39" fmla="*/ 10 h 800"/>
                  <a:gd name="T40" fmla="*/ 1651 w 2544"/>
                  <a:gd name="T41" fmla="*/ 16 h 800"/>
                  <a:gd name="T42" fmla="*/ 1731 w 2544"/>
                  <a:gd name="T43" fmla="*/ 24 h 800"/>
                  <a:gd name="T44" fmla="*/ 1811 w 2544"/>
                  <a:gd name="T45" fmla="*/ 34 h 800"/>
                  <a:gd name="T46" fmla="*/ 1887 w 2544"/>
                  <a:gd name="T47" fmla="*/ 46 h 800"/>
                  <a:gd name="T48" fmla="*/ 1965 w 2544"/>
                  <a:gd name="T49" fmla="*/ 59 h 800"/>
                  <a:gd name="T50" fmla="*/ 2040 w 2544"/>
                  <a:gd name="T51" fmla="*/ 73 h 800"/>
                  <a:gd name="T52" fmla="*/ 2115 w 2544"/>
                  <a:gd name="T53" fmla="*/ 89 h 800"/>
                  <a:gd name="T54" fmla="*/ 2188 w 2544"/>
                  <a:gd name="T55" fmla="*/ 106 h 800"/>
                  <a:gd name="T56" fmla="*/ 2260 w 2544"/>
                  <a:gd name="T57" fmla="*/ 125 h 800"/>
                  <a:gd name="T58" fmla="*/ 2330 w 2544"/>
                  <a:gd name="T59" fmla="*/ 145 h 800"/>
                  <a:gd name="T60" fmla="*/ 2398 w 2544"/>
                  <a:gd name="T61" fmla="*/ 166 h 800"/>
                  <a:gd name="T62" fmla="*/ 2465 w 2544"/>
                  <a:gd name="T63" fmla="*/ 190 h 800"/>
                  <a:gd name="T64" fmla="*/ 2502 w 2544"/>
                  <a:gd name="T65" fmla="*/ 203 h 800"/>
                  <a:gd name="T66" fmla="*/ 2510 w 2544"/>
                  <a:gd name="T67" fmla="*/ 208 h 800"/>
                  <a:gd name="T68" fmla="*/ 2544 w 2544"/>
                  <a:gd name="T69" fmla="*/ 224 h 800"/>
                  <a:gd name="T70" fmla="*/ 1280 w 2544"/>
                  <a:gd name="T71" fmla="*/ 797 h 800"/>
                  <a:gd name="T72" fmla="*/ 1266 w 2544"/>
                  <a:gd name="T73" fmla="*/ 797 h 800"/>
                  <a:gd name="T74" fmla="*/ 0 w 2544"/>
                  <a:gd name="T75" fmla="*/ 234 h 800"/>
                  <a:gd name="T76" fmla="*/ 36 w 2544"/>
                  <a:gd name="T77" fmla="*/ 216 h 800"/>
                  <a:gd name="T78" fmla="*/ 46 w 2544"/>
                  <a:gd name="T79" fmla="*/ 213 h 8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544"/>
                  <a:gd name="T121" fmla="*/ 0 h 800"/>
                  <a:gd name="T122" fmla="*/ 2544 w 2544"/>
                  <a:gd name="T123" fmla="*/ 800 h 80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544" h="800">
                    <a:moveTo>
                      <a:pt x="50" y="210"/>
                    </a:moveTo>
                    <a:lnTo>
                      <a:pt x="83" y="197"/>
                    </a:lnTo>
                    <a:lnTo>
                      <a:pt x="117" y="185"/>
                    </a:lnTo>
                    <a:lnTo>
                      <a:pt x="150" y="174"/>
                    </a:lnTo>
                    <a:lnTo>
                      <a:pt x="184" y="163"/>
                    </a:lnTo>
                    <a:lnTo>
                      <a:pt x="220" y="151"/>
                    </a:lnTo>
                    <a:lnTo>
                      <a:pt x="254" y="140"/>
                    </a:lnTo>
                    <a:lnTo>
                      <a:pt x="290" y="130"/>
                    </a:lnTo>
                    <a:lnTo>
                      <a:pt x="327" y="120"/>
                    </a:lnTo>
                    <a:lnTo>
                      <a:pt x="363" y="111"/>
                    </a:lnTo>
                    <a:lnTo>
                      <a:pt x="400" y="101"/>
                    </a:lnTo>
                    <a:lnTo>
                      <a:pt x="438" y="93"/>
                    </a:lnTo>
                    <a:lnTo>
                      <a:pt x="475" y="85"/>
                    </a:lnTo>
                    <a:lnTo>
                      <a:pt x="512" y="76"/>
                    </a:lnTo>
                    <a:lnTo>
                      <a:pt x="551" y="68"/>
                    </a:lnTo>
                    <a:lnTo>
                      <a:pt x="591" y="62"/>
                    </a:lnTo>
                    <a:lnTo>
                      <a:pt x="630" y="54"/>
                    </a:lnTo>
                    <a:lnTo>
                      <a:pt x="669" y="47"/>
                    </a:lnTo>
                    <a:lnTo>
                      <a:pt x="708" y="42"/>
                    </a:lnTo>
                    <a:lnTo>
                      <a:pt x="748" y="36"/>
                    </a:lnTo>
                    <a:lnTo>
                      <a:pt x="789" y="31"/>
                    </a:lnTo>
                    <a:lnTo>
                      <a:pt x="830" y="26"/>
                    </a:lnTo>
                    <a:lnTo>
                      <a:pt x="870" y="21"/>
                    </a:lnTo>
                    <a:lnTo>
                      <a:pt x="911" y="18"/>
                    </a:lnTo>
                    <a:lnTo>
                      <a:pt x="952" y="13"/>
                    </a:lnTo>
                    <a:lnTo>
                      <a:pt x="992" y="11"/>
                    </a:lnTo>
                    <a:lnTo>
                      <a:pt x="1035" y="8"/>
                    </a:lnTo>
                    <a:lnTo>
                      <a:pt x="1075" y="5"/>
                    </a:lnTo>
                    <a:lnTo>
                      <a:pt x="1118" y="3"/>
                    </a:lnTo>
                    <a:lnTo>
                      <a:pt x="1160" y="2"/>
                    </a:lnTo>
                    <a:lnTo>
                      <a:pt x="1201" y="2"/>
                    </a:lnTo>
                    <a:lnTo>
                      <a:pt x="1243" y="0"/>
                    </a:lnTo>
                    <a:lnTo>
                      <a:pt x="1285" y="0"/>
                    </a:lnTo>
                    <a:lnTo>
                      <a:pt x="1326" y="0"/>
                    </a:lnTo>
                    <a:lnTo>
                      <a:pt x="1367" y="2"/>
                    </a:lnTo>
                    <a:lnTo>
                      <a:pt x="1409" y="2"/>
                    </a:lnTo>
                    <a:lnTo>
                      <a:pt x="1449" y="3"/>
                    </a:lnTo>
                    <a:lnTo>
                      <a:pt x="1490" y="5"/>
                    </a:lnTo>
                    <a:lnTo>
                      <a:pt x="1531" y="8"/>
                    </a:lnTo>
                    <a:lnTo>
                      <a:pt x="1570" y="10"/>
                    </a:lnTo>
                    <a:lnTo>
                      <a:pt x="1611" y="13"/>
                    </a:lnTo>
                    <a:lnTo>
                      <a:pt x="1651" y="16"/>
                    </a:lnTo>
                    <a:lnTo>
                      <a:pt x="1690" y="21"/>
                    </a:lnTo>
                    <a:lnTo>
                      <a:pt x="1731" y="24"/>
                    </a:lnTo>
                    <a:lnTo>
                      <a:pt x="1770" y="29"/>
                    </a:lnTo>
                    <a:lnTo>
                      <a:pt x="1811" y="34"/>
                    </a:lnTo>
                    <a:lnTo>
                      <a:pt x="1850" y="41"/>
                    </a:lnTo>
                    <a:lnTo>
                      <a:pt x="1887" y="46"/>
                    </a:lnTo>
                    <a:lnTo>
                      <a:pt x="1926" y="52"/>
                    </a:lnTo>
                    <a:lnTo>
                      <a:pt x="1965" y="59"/>
                    </a:lnTo>
                    <a:lnTo>
                      <a:pt x="2003" y="65"/>
                    </a:lnTo>
                    <a:lnTo>
                      <a:pt x="2040" y="73"/>
                    </a:lnTo>
                    <a:lnTo>
                      <a:pt x="2077" y="81"/>
                    </a:lnTo>
                    <a:lnTo>
                      <a:pt x="2115" y="89"/>
                    </a:lnTo>
                    <a:lnTo>
                      <a:pt x="2152" y="98"/>
                    </a:lnTo>
                    <a:lnTo>
                      <a:pt x="2188" y="106"/>
                    </a:lnTo>
                    <a:lnTo>
                      <a:pt x="2224" y="115"/>
                    </a:lnTo>
                    <a:lnTo>
                      <a:pt x="2260" y="125"/>
                    </a:lnTo>
                    <a:lnTo>
                      <a:pt x="2295" y="135"/>
                    </a:lnTo>
                    <a:lnTo>
                      <a:pt x="2330" y="145"/>
                    </a:lnTo>
                    <a:lnTo>
                      <a:pt x="2364" y="156"/>
                    </a:lnTo>
                    <a:lnTo>
                      <a:pt x="2398" y="166"/>
                    </a:lnTo>
                    <a:lnTo>
                      <a:pt x="2432" y="177"/>
                    </a:lnTo>
                    <a:lnTo>
                      <a:pt x="2465" y="190"/>
                    </a:lnTo>
                    <a:lnTo>
                      <a:pt x="2497" y="202"/>
                    </a:lnTo>
                    <a:lnTo>
                      <a:pt x="2502" y="203"/>
                    </a:lnTo>
                    <a:lnTo>
                      <a:pt x="2505" y="206"/>
                    </a:lnTo>
                    <a:lnTo>
                      <a:pt x="2510" y="208"/>
                    </a:lnTo>
                    <a:lnTo>
                      <a:pt x="2512" y="208"/>
                    </a:lnTo>
                    <a:lnTo>
                      <a:pt x="2544" y="224"/>
                    </a:lnTo>
                    <a:lnTo>
                      <a:pt x="2510" y="239"/>
                    </a:lnTo>
                    <a:lnTo>
                      <a:pt x="1280" y="797"/>
                    </a:lnTo>
                    <a:lnTo>
                      <a:pt x="1272" y="800"/>
                    </a:lnTo>
                    <a:lnTo>
                      <a:pt x="1266" y="797"/>
                    </a:lnTo>
                    <a:lnTo>
                      <a:pt x="34" y="249"/>
                    </a:lnTo>
                    <a:lnTo>
                      <a:pt x="0" y="234"/>
                    </a:lnTo>
                    <a:lnTo>
                      <a:pt x="34" y="218"/>
                    </a:lnTo>
                    <a:lnTo>
                      <a:pt x="36" y="216"/>
                    </a:lnTo>
                    <a:lnTo>
                      <a:pt x="41" y="215"/>
                    </a:lnTo>
                    <a:lnTo>
                      <a:pt x="46" y="213"/>
                    </a:lnTo>
                    <a:lnTo>
                      <a:pt x="50" y="2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11" name="Freeform 9"/>
              <p:cNvSpPr>
                <a:spLocks/>
              </p:cNvSpPr>
              <p:nvPr/>
            </p:nvSpPr>
            <p:spPr bwMode="auto">
              <a:xfrm>
                <a:off x="1406" y="1842"/>
                <a:ext cx="2462" cy="764"/>
              </a:xfrm>
              <a:custGeom>
                <a:avLst/>
                <a:gdLst>
                  <a:gd name="T0" fmla="*/ 1231 w 2463"/>
                  <a:gd name="T1" fmla="*/ 764 h 764"/>
                  <a:gd name="T2" fmla="*/ 2460 w 2463"/>
                  <a:gd name="T3" fmla="*/ 205 h 764"/>
                  <a:gd name="T4" fmla="*/ 2453 w 2463"/>
                  <a:gd name="T5" fmla="*/ 201 h 764"/>
                  <a:gd name="T6" fmla="*/ 2418 w 2463"/>
                  <a:gd name="T7" fmla="*/ 188 h 764"/>
                  <a:gd name="T8" fmla="*/ 2354 w 2463"/>
                  <a:gd name="T9" fmla="*/ 166 h 764"/>
                  <a:gd name="T10" fmla="*/ 2288 w 2463"/>
                  <a:gd name="T11" fmla="*/ 146 h 764"/>
                  <a:gd name="T12" fmla="*/ 2219 w 2463"/>
                  <a:gd name="T13" fmla="*/ 125 h 764"/>
                  <a:gd name="T14" fmla="*/ 2149 w 2463"/>
                  <a:gd name="T15" fmla="*/ 107 h 764"/>
                  <a:gd name="T16" fmla="*/ 2078 w 2463"/>
                  <a:gd name="T17" fmla="*/ 91 h 764"/>
                  <a:gd name="T18" fmla="*/ 2003 w 2463"/>
                  <a:gd name="T19" fmla="*/ 75 h 764"/>
                  <a:gd name="T20" fmla="*/ 1928 w 2463"/>
                  <a:gd name="T21" fmla="*/ 60 h 764"/>
                  <a:gd name="T22" fmla="*/ 1852 w 2463"/>
                  <a:gd name="T23" fmla="*/ 47 h 764"/>
                  <a:gd name="T24" fmla="*/ 1773 w 2463"/>
                  <a:gd name="T25" fmla="*/ 36 h 764"/>
                  <a:gd name="T26" fmla="*/ 1694 w 2463"/>
                  <a:gd name="T27" fmla="*/ 26 h 764"/>
                  <a:gd name="T28" fmla="*/ 1614 w 2463"/>
                  <a:gd name="T29" fmla="*/ 18 h 764"/>
                  <a:gd name="T30" fmla="*/ 1533 w 2463"/>
                  <a:gd name="T31" fmla="*/ 11 h 764"/>
                  <a:gd name="T32" fmla="*/ 1451 w 2463"/>
                  <a:gd name="T33" fmla="*/ 5 h 764"/>
                  <a:gd name="T34" fmla="*/ 1368 w 2463"/>
                  <a:gd name="T35" fmla="*/ 2 h 764"/>
                  <a:gd name="T36" fmla="*/ 1285 w 2463"/>
                  <a:gd name="T37" fmla="*/ 0 h 764"/>
                  <a:gd name="T38" fmla="*/ 1202 w 2463"/>
                  <a:gd name="T39" fmla="*/ 0 h 764"/>
                  <a:gd name="T40" fmla="*/ 1116 w 2463"/>
                  <a:gd name="T41" fmla="*/ 2 h 764"/>
                  <a:gd name="T42" fmla="*/ 1031 w 2463"/>
                  <a:gd name="T43" fmla="*/ 6 h 764"/>
                  <a:gd name="T44" fmla="*/ 948 w 2463"/>
                  <a:gd name="T45" fmla="*/ 11 h 764"/>
                  <a:gd name="T46" fmla="*/ 865 w 2463"/>
                  <a:gd name="T47" fmla="*/ 18 h 764"/>
                  <a:gd name="T48" fmla="*/ 782 w 2463"/>
                  <a:gd name="T49" fmla="*/ 28 h 764"/>
                  <a:gd name="T50" fmla="*/ 702 w 2463"/>
                  <a:gd name="T51" fmla="*/ 37 h 764"/>
                  <a:gd name="T52" fmla="*/ 623 w 2463"/>
                  <a:gd name="T53" fmla="*/ 49 h 764"/>
                  <a:gd name="T54" fmla="*/ 545 w 2463"/>
                  <a:gd name="T55" fmla="*/ 63 h 764"/>
                  <a:gd name="T56" fmla="*/ 468 w 2463"/>
                  <a:gd name="T57" fmla="*/ 78 h 764"/>
                  <a:gd name="T58" fmla="*/ 393 w 2463"/>
                  <a:gd name="T59" fmla="*/ 94 h 764"/>
                  <a:gd name="T60" fmla="*/ 320 w 2463"/>
                  <a:gd name="T61" fmla="*/ 112 h 764"/>
                  <a:gd name="T62" fmla="*/ 249 w 2463"/>
                  <a:gd name="T63" fmla="*/ 132 h 764"/>
                  <a:gd name="T64" fmla="*/ 179 w 2463"/>
                  <a:gd name="T65" fmla="*/ 151 h 764"/>
                  <a:gd name="T66" fmla="*/ 112 w 2463"/>
                  <a:gd name="T67" fmla="*/ 174 h 764"/>
                  <a:gd name="T68" fmla="*/ 47 w 2463"/>
                  <a:gd name="T69" fmla="*/ 197 h 764"/>
                  <a:gd name="T70" fmla="*/ 11 w 2463"/>
                  <a:gd name="T71" fmla="*/ 210 h 764"/>
                  <a:gd name="T72" fmla="*/ 1 w 2463"/>
                  <a:gd name="T73" fmla="*/ 214 h 7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63"/>
                  <a:gd name="T112" fmla="*/ 0 h 764"/>
                  <a:gd name="T113" fmla="*/ 2463 w 2463"/>
                  <a:gd name="T114" fmla="*/ 764 h 7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63" h="764">
                    <a:moveTo>
                      <a:pt x="0" y="214"/>
                    </a:moveTo>
                    <a:lnTo>
                      <a:pt x="1231" y="764"/>
                    </a:lnTo>
                    <a:lnTo>
                      <a:pt x="2463" y="205"/>
                    </a:lnTo>
                    <a:lnTo>
                      <a:pt x="2461" y="205"/>
                    </a:lnTo>
                    <a:lnTo>
                      <a:pt x="2458" y="203"/>
                    </a:lnTo>
                    <a:lnTo>
                      <a:pt x="2454" y="201"/>
                    </a:lnTo>
                    <a:lnTo>
                      <a:pt x="2450" y="200"/>
                    </a:lnTo>
                    <a:lnTo>
                      <a:pt x="2419" y="188"/>
                    </a:lnTo>
                    <a:lnTo>
                      <a:pt x="2386" y="177"/>
                    </a:lnTo>
                    <a:lnTo>
                      <a:pt x="2355" y="166"/>
                    </a:lnTo>
                    <a:lnTo>
                      <a:pt x="2321" y="156"/>
                    </a:lnTo>
                    <a:lnTo>
                      <a:pt x="2289" y="146"/>
                    </a:lnTo>
                    <a:lnTo>
                      <a:pt x="2254" y="135"/>
                    </a:lnTo>
                    <a:lnTo>
                      <a:pt x="2220" y="125"/>
                    </a:lnTo>
                    <a:lnTo>
                      <a:pt x="2186" y="117"/>
                    </a:lnTo>
                    <a:lnTo>
                      <a:pt x="2150" y="107"/>
                    </a:lnTo>
                    <a:lnTo>
                      <a:pt x="2114" y="99"/>
                    </a:lnTo>
                    <a:lnTo>
                      <a:pt x="2079" y="91"/>
                    </a:lnTo>
                    <a:lnTo>
                      <a:pt x="2041" y="83"/>
                    </a:lnTo>
                    <a:lnTo>
                      <a:pt x="2004" y="75"/>
                    </a:lnTo>
                    <a:lnTo>
                      <a:pt x="1966" y="67"/>
                    </a:lnTo>
                    <a:lnTo>
                      <a:pt x="1929" y="60"/>
                    </a:lnTo>
                    <a:lnTo>
                      <a:pt x="1892" y="54"/>
                    </a:lnTo>
                    <a:lnTo>
                      <a:pt x="1853" y="47"/>
                    </a:lnTo>
                    <a:lnTo>
                      <a:pt x="1814" y="41"/>
                    </a:lnTo>
                    <a:lnTo>
                      <a:pt x="1774" y="36"/>
                    </a:lnTo>
                    <a:lnTo>
                      <a:pt x="1735" y="31"/>
                    </a:lnTo>
                    <a:lnTo>
                      <a:pt x="1695" y="26"/>
                    </a:lnTo>
                    <a:lnTo>
                      <a:pt x="1656" y="21"/>
                    </a:lnTo>
                    <a:lnTo>
                      <a:pt x="1615" y="18"/>
                    </a:lnTo>
                    <a:lnTo>
                      <a:pt x="1574" y="15"/>
                    </a:lnTo>
                    <a:lnTo>
                      <a:pt x="1534" y="11"/>
                    </a:lnTo>
                    <a:lnTo>
                      <a:pt x="1493" y="8"/>
                    </a:lnTo>
                    <a:lnTo>
                      <a:pt x="1452" y="5"/>
                    </a:lnTo>
                    <a:lnTo>
                      <a:pt x="1410" y="3"/>
                    </a:lnTo>
                    <a:lnTo>
                      <a:pt x="1369" y="2"/>
                    </a:lnTo>
                    <a:lnTo>
                      <a:pt x="1327" y="2"/>
                    </a:lnTo>
                    <a:lnTo>
                      <a:pt x="1286" y="0"/>
                    </a:lnTo>
                    <a:lnTo>
                      <a:pt x="1244" y="0"/>
                    </a:lnTo>
                    <a:lnTo>
                      <a:pt x="1202" y="0"/>
                    </a:lnTo>
                    <a:lnTo>
                      <a:pt x="1158" y="2"/>
                    </a:lnTo>
                    <a:lnTo>
                      <a:pt x="1116" y="2"/>
                    </a:lnTo>
                    <a:lnTo>
                      <a:pt x="1073" y="3"/>
                    </a:lnTo>
                    <a:lnTo>
                      <a:pt x="1031" y="6"/>
                    </a:lnTo>
                    <a:lnTo>
                      <a:pt x="989" y="8"/>
                    </a:lnTo>
                    <a:lnTo>
                      <a:pt x="948" y="11"/>
                    </a:lnTo>
                    <a:lnTo>
                      <a:pt x="906" y="15"/>
                    </a:lnTo>
                    <a:lnTo>
                      <a:pt x="865" y="18"/>
                    </a:lnTo>
                    <a:lnTo>
                      <a:pt x="823" y="23"/>
                    </a:lnTo>
                    <a:lnTo>
                      <a:pt x="782" y="28"/>
                    </a:lnTo>
                    <a:lnTo>
                      <a:pt x="742" y="32"/>
                    </a:lnTo>
                    <a:lnTo>
                      <a:pt x="702" y="37"/>
                    </a:lnTo>
                    <a:lnTo>
                      <a:pt x="662" y="44"/>
                    </a:lnTo>
                    <a:lnTo>
                      <a:pt x="623" y="49"/>
                    </a:lnTo>
                    <a:lnTo>
                      <a:pt x="584" y="55"/>
                    </a:lnTo>
                    <a:lnTo>
                      <a:pt x="545" y="63"/>
                    </a:lnTo>
                    <a:lnTo>
                      <a:pt x="506" y="70"/>
                    </a:lnTo>
                    <a:lnTo>
                      <a:pt x="468" y="78"/>
                    </a:lnTo>
                    <a:lnTo>
                      <a:pt x="429" y="86"/>
                    </a:lnTo>
                    <a:lnTo>
                      <a:pt x="393" y="94"/>
                    </a:lnTo>
                    <a:lnTo>
                      <a:pt x="356" y="102"/>
                    </a:lnTo>
                    <a:lnTo>
                      <a:pt x="320" y="112"/>
                    </a:lnTo>
                    <a:lnTo>
                      <a:pt x="284" y="122"/>
                    </a:lnTo>
                    <a:lnTo>
                      <a:pt x="249" y="132"/>
                    </a:lnTo>
                    <a:lnTo>
                      <a:pt x="213" y="141"/>
                    </a:lnTo>
                    <a:lnTo>
                      <a:pt x="179" y="151"/>
                    </a:lnTo>
                    <a:lnTo>
                      <a:pt x="144" y="162"/>
                    </a:lnTo>
                    <a:lnTo>
                      <a:pt x="112" y="174"/>
                    </a:lnTo>
                    <a:lnTo>
                      <a:pt x="79" y="185"/>
                    </a:lnTo>
                    <a:lnTo>
                      <a:pt x="47" y="197"/>
                    </a:lnTo>
                    <a:lnTo>
                      <a:pt x="16" y="208"/>
                    </a:lnTo>
                    <a:lnTo>
                      <a:pt x="11" y="210"/>
                    </a:lnTo>
                    <a:lnTo>
                      <a:pt x="6" y="211"/>
                    </a:lnTo>
                    <a:lnTo>
                      <a:pt x="1" y="214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552" name="Freeform 10"/>
              <p:cNvSpPr>
                <a:spLocks/>
              </p:cNvSpPr>
              <p:nvPr/>
            </p:nvSpPr>
            <p:spPr bwMode="auto">
              <a:xfrm>
                <a:off x="810" y="2037"/>
                <a:ext cx="2590" cy="1352"/>
              </a:xfrm>
              <a:custGeom>
                <a:avLst/>
                <a:gdLst>
                  <a:gd name="T0" fmla="*/ 2 w 2590"/>
                  <a:gd name="T1" fmla="*/ 530 h 1352"/>
                  <a:gd name="T2" fmla="*/ 21 w 2590"/>
                  <a:gd name="T3" fmla="*/ 452 h 1352"/>
                  <a:gd name="T4" fmla="*/ 60 w 2590"/>
                  <a:gd name="T5" fmla="*/ 374 h 1352"/>
                  <a:gd name="T6" fmla="*/ 117 w 2590"/>
                  <a:gd name="T7" fmla="*/ 299 h 1352"/>
                  <a:gd name="T8" fmla="*/ 191 w 2590"/>
                  <a:gd name="T9" fmla="*/ 228 h 1352"/>
                  <a:gd name="T10" fmla="*/ 283 w 2590"/>
                  <a:gd name="T11" fmla="*/ 159 h 1352"/>
                  <a:gd name="T12" fmla="*/ 392 w 2590"/>
                  <a:gd name="T13" fmla="*/ 93 h 1352"/>
                  <a:gd name="T14" fmla="*/ 519 w 2590"/>
                  <a:gd name="T15" fmla="*/ 32 h 1352"/>
                  <a:gd name="T16" fmla="*/ 588 w 2590"/>
                  <a:gd name="T17" fmla="*/ 3 h 1352"/>
                  <a:gd name="T18" fmla="*/ 591 w 2590"/>
                  <a:gd name="T19" fmla="*/ 3 h 1352"/>
                  <a:gd name="T20" fmla="*/ 597 w 2590"/>
                  <a:gd name="T21" fmla="*/ 0 h 1352"/>
                  <a:gd name="T22" fmla="*/ 601 w 2590"/>
                  <a:gd name="T23" fmla="*/ 2 h 1352"/>
                  <a:gd name="T24" fmla="*/ 604 w 2590"/>
                  <a:gd name="T25" fmla="*/ 3 h 1352"/>
                  <a:gd name="T26" fmla="*/ 1848 w 2590"/>
                  <a:gd name="T27" fmla="*/ 562 h 1352"/>
                  <a:gd name="T28" fmla="*/ 2567 w 2590"/>
                  <a:gd name="T29" fmla="*/ 1258 h 1352"/>
                  <a:gd name="T30" fmla="*/ 2585 w 2590"/>
                  <a:gd name="T31" fmla="*/ 1281 h 1352"/>
                  <a:gd name="T32" fmla="*/ 2562 w 2590"/>
                  <a:gd name="T33" fmla="*/ 1286 h 1352"/>
                  <a:gd name="T34" fmla="*/ 2554 w 2590"/>
                  <a:gd name="T35" fmla="*/ 1287 h 1352"/>
                  <a:gd name="T36" fmla="*/ 2466 w 2590"/>
                  <a:gd name="T37" fmla="*/ 1302 h 1352"/>
                  <a:gd name="T38" fmla="*/ 2379 w 2590"/>
                  <a:gd name="T39" fmla="*/ 1317 h 1352"/>
                  <a:gd name="T40" fmla="*/ 2291 w 2590"/>
                  <a:gd name="T41" fmla="*/ 1328 h 1352"/>
                  <a:gd name="T42" fmla="*/ 2201 w 2590"/>
                  <a:gd name="T43" fmla="*/ 1336 h 1352"/>
                  <a:gd name="T44" fmla="*/ 2112 w 2590"/>
                  <a:gd name="T45" fmla="*/ 1343 h 1352"/>
                  <a:gd name="T46" fmla="*/ 2021 w 2590"/>
                  <a:gd name="T47" fmla="*/ 1349 h 1352"/>
                  <a:gd name="T48" fmla="*/ 1931 w 2590"/>
                  <a:gd name="T49" fmla="*/ 1351 h 1352"/>
                  <a:gd name="T50" fmla="*/ 1840 w 2590"/>
                  <a:gd name="T51" fmla="*/ 1352 h 1352"/>
                  <a:gd name="T52" fmla="*/ 1705 w 2590"/>
                  <a:gd name="T53" fmla="*/ 1351 h 1352"/>
                  <a:gd name="T54" fmla="*/ 1572 w 2590"/>
                  <a:gd name="T55" fmla="*/ 1343 h 1352"/>
                  <a:gd name="T56" fmla="*/ 1440 w 2590"/>
                  <a:gd name="T57" fmla="*/ 1333 h 1352"/>
                  <a:gd name="T58" fmla="*/ 1310 w 2590"/>
                  <a:gd name="T59" fmla="*/ 1317 h 1352"/>
                  <a:gd name="T60" fmla="*/ 1185 w 2590"/>
                  <a:gd name="T61" fmla="*/ 1299 h 1352"/>
                  <a:gd name="T62" fmla="*/ 1061 w 2590"/>
                  <a:gd name="T63" fmla="*/ 1276 h 1352"/>
                  <a:gd name="T64" fmla="*/ 942 w 2590"/>
                  <a:gd name="T65" fmla="*/ 1248 h 1352"/>
                  <a:gd name="T66" fmla="*/ 828 w 2590"/>
                  <a:gd name="T67" fmla="*/ 1219 h 1352"/>
                  <a:gd name="T68" fmla="*/ 719 w 2590"/>
                  <a:gd name="T69" fmla="*/ 1185 h 1352"/>
                  <a:gd name="T70" fmla="*/ 617 w 2590"/>
                  <a:gd name="T71" fmla="*/ 1149 h 1352"/>
                  <a:gd name="T72" fmla="*/ 519 w 2590"/>
                  <a:gd name="T73" fmla="*/ 1109 h 1352"/>
                  <a:gd name="T74" fmla="*/ 428 w 2590"/>
                  <a:gd name="T75" fmla="*/ 1066 h 1352"/>
                  <a:gd name="T76" fmla="*/ 345 w 2590"/>
                  <a:gd name="T77" fmla="*/ 1021 h 1352"/>
                  <a:gd name="T78" fmla="*/ 270 w 2590"/>
                  <a:gd name="T79" fmla="*/ 972 h 1352"/>
                  <a:gd name="T80" fmla="*/ 202 w 2590"/>
                  <a:gd name="T81" fmla="*/ 922 h 1352"/>
                  <a:gd name="T82" fmla="*/ 143 w 2590"/>
                  <a:gd name="T83" fmla="*/ 868 h 1352"/>
                  <a:gd name="T84" fmla="*/ 80 w 2590"/>
                  <a:gd name="T85" fmla="*/ 796 h 1352"/>
                  <a:gd name="T86" fmla="*/ 36 w 2590"/>
                  <a:gd name="T87" fmla="*/ 722 h 1352"/>
                  <a:gd name="T88" fmla="*/ 8 w 2590"/>
                  <a:gd name="T89" fmla="*/ 647 h 1352"/>
                  <a:gd name="T90" fmla="*/ 0 w 2590"/>
                  <a:gd name="T91" fmla="*/ 571 h 135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590"/>
                  <a:gd name="T139" fmla="*/ 0 h 1352"/>
                  <a:gd name="T140" fmla="*/ 2590 w 2590"/>
                  <a:gd name="T141" fmla="*/ 1352 h 135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590" h="1352">
                    <a:moveTo>
                      <a:pt x="0" y="571"/>
                    </a:moveTo>
                    <a:lnTo>
                      <a:pt x="2" y="530"/>
                    </a:lnTo>
                    <a:lnTo>
                      <a:pt x="10" y="491"/>
                    </a:lnTo>
                    <a:lnTo>
                      <a:pt x="21" y="452"/>
                    </a:lnTo>
                    <a:lnTo>
                      <a:pt x="39" y="413"/>
                    </a:lnTo>
                    <a:lnTo>
                      <a:pt x="60" y="374"/>
                    </a:lnTo>
                    <a:lnTo>
                      <a:pt x="87" y="336"/>
                    </a:lnTo>
                    <a:lnTo>
                      <a:pt x="117" y="299"/>
                    </a:lnTo>
                    <a:lnTo>
                      <a:pt x="152" y="263"/>
                    </a:lnTo>
                    <a:lnTo>
                      <a:pt x="191" y="228"/>
                    </a:lnTo>
                    <a:lnTo>
                      <a:pt x="235" y="192"/>
                    </a:lnTo>
                    <a:lnTo>
                      <a:pt x="283" y="159"/>
                    </a:lnTo>
                    <a:lnTo>
                      <a:pt x="335" y="125"/>
                    </a:lnTo>
                    <a:lnTo>
                      <a:pt x="392" y="93"/>
                    </a:lnTo>
                    <a:lnTo>
                      <a:pt x="454" y="62"/>
                    </a:lnTo>
                    <a:lnTo>
                      <a:pt x="519" y="32"/>
                    </a:lnTo>
                    <a:lnTo>
                      <a:pt x="588" y="3"/>
                    </a:lnTo>
                    <a:lnTo>
                      <a:pt x="589" y="3"/>
                    </a:lnTo>
                    <a:lnTo>
                      <a:pt x="591" y="3"/>
                    </a:lnTo>
                    <a:lnTo>
                      <a:pt x="597" y="0"/>
                    </a:lnTo>
                    <a:lnTo>
                      <a:pt x="599" y="0"/>
                    </a:lnTo>
                    <a:lnTo>
                      <a:pt x="601" y="2"/>
                    </a:lnTo>
                    <a:lnTo>
                      <a:pt x="602" y="3"/>
                    </a:lnTo>
                    <a:lnTo>
                      <a:pt x="604" y="3"/>
                    </a:lnTo>
                    <a:lnTo>
                      <a:pt x="1845" y="561"/>
                    </a:lnTo>
                    <a:lnTo>
                      <a:pt x="1848" y="562"/>
                    </a:lnTo>
                    <a:lnTo>
                      <a:pt x="1850" y="564"/>
                    </a:lnTo>
                    <a:lnTo>
                      <a:pt x="2567" y="1258"/>
                    </a:lnTo>
                    <a:lnTo>
                      <a:pt x="2590" y="1281"/>
                    </a:lnTo>
                    <a:lnTo>
                      <a:pt x="2585" y="1281"/>
                    </a:lnTo>
                    <a:lnTo>
                      <a:pt x="2574" y="1283"/>
                    </a:lnTo>
                    <a:lnTo>
                      <a:pt x="2562" y="1286"/>
                    </a:lnTo>
                    <a:lnTo>
                      <a:pt x="2558" y="1286"/>
                    </a:lnTo>
                    <a:lnTo>
                      <a:pt x="2554" y="1287"/>
                    </a:lnTo>
                    <a:lnTo>
                      <a:pt x="2510" y="1296"/>
                    </a:lnTo>
                    <a:lnTo>
                      <a:pt x="2466" y="1302"/>
                    </a:lnTo>
                    <a:lnTo>
                      <a:pt x="2424" y="1310"/>
                    </a:lnTo>
                    <a:lnTo>
                      <a:pt x="2379" y="1317"/>
                    </a:lnTo>
                    <a:lnTo>
                      <a:pt x="2335" y="1322"/>
                    </a:lnTo>
                    <a:lnTo>
                      <a:pt x="2291" y="1328"/>
                    </a:lnTo>
                    <a:lnTo>
                      <a:pt x="2247" y="1331"/>
                    </a:lnTo>
                    <a:lnTo>
                      <a:pt x="2201" y="1336"/>
                    </a:lnTo>
                    <a:lnTo>
                      <a:pt x="2157" y="1339"/>
                    </a:lnTo>
                    <a:lnTo>
                      <a:pt x="2112" y="1343"/>
                    </a:lnTo>
                    <a:lnTo>
                      <a:pt x="2066" y="1346"/>
                    </a:lnTo>
                    <a:lnTo>
                      <a:pt x="2021" y="1349"/>
                    </a:lnTo>
                    <a:lnTo>
                      <a:pt x="1977" y="1351"/>
                    </a:lnTo>
                    <a:lnTo>
                      <a:pt x="1931" y="1351"/>
                    </a:lnTo>
                    <a:lnTo>
                      <a:pt x="1886" y="1352"/>
                    </a:lnTo>
                    <a:lnTo>
                      <a:pt x="1840" y="1352"/>
                    </a:lnTo>
                    <a:lnTo>
                      <a:pt x="1772" y="1352"/>
                    </a:lnTo>
                    <a:lnTo>
                      <a:pt x="1705" y="1351"/>
                    </a:lnTo>
                    <a:lnTo>
                      <a:pt x="1638" y="1348"/>
                    </a:lnTo>
                    <a:lnTo>
                      <a:pt x="1572" y="1343"/>
                    </a:lnTo>
                    <a:lnTo>
                      <a:pt x="1505" y="1338"/>
                    </a:lnTo>
                    <a:lnTo>
                      <a:pt x="1440" y="1333"/>
                    </a:lnTo>
                    <a:lnTo>
                      <a:pt x="1375" y="1325"/>
                    </a:lnTo>
                    <a:lnTo>
                      <a:pt x="1310" y="1317"/>
                    </a:lnTo>
                    <a:lnTo>
                      <a:pt x="1246" y="1309"/>
                    </a:lnTo>
                    <a:lnTo>
                      <a:pt x="1185" y="1299"/>
                    </a:lnTo>
                    <a:lnTo>
                      <a:pt x="1123" y="1287"/>
                    </a:lnTo>
                    <a:lnTo>
                      <a:pt x="1061" y="1276"/>
                    </a:lnTo>
                    <a:lnTo>
                      <a:pt x="1002" y="1263"/>
                    </a:lnTo>
                    <a:lnTo>
                      <a:pt x="942" y="1248"/>
                    </a:lnTo>
                    <a:lnTo>
                      <a:pt x="885" y="1234"/>
                    </a:lnTo>
                    <a:lnTo>
                      <a:pt x="828" y="1219"/>
                    </a:lnTo>
                    <a:lnTo>
                      <a:pt x="773" y="1203"/>
                    </a:lnTo>
                    <a:lnTo>
                      <a:pt x="719" y="1185"/>
                    </a:lnTo>
                    <a:lnTo>
                      <a:pt x="667" y="1167"/>
                    </a:lnTo>
                    <a:lnTo>
                      <a:pt x="617" y="1149"/>
                    </a:lnTo>
                    <a:lnTo>
                      <a:pt x="568" y="1128"/>
                    </a:lnTo>
                    <a:lnTo>
                      <a:pt x="519" y="1109"/>
                    </a:lnTo>
                    <a:lnTo>
                      <a:pt x="474" y="1087"/>
                    </a:lnTo>
                    <a:lnTo>
                      <a:pt x="428" y="1066"/>
                    </a:lnTo>
                    <a:lnTo>
                      <a:pt x="386" y="1044"/>
                    </a:lnTo>
                    <a:lnTo>
                      <a:pt x="345" y="1021"/>
                    </a:lnTo>
                    <a:lnTo>
                      <a:pt x="306" y="996"/>
                    </a:lnTo>
                    <a:lnTo>
                      <a:pt x="270" y="972"/>
                    </a:lnTo>
                    <a:lnTo>
                      <a:pt x="235" y="946"/>
                    </a:lnTo>
                    <a:lnTo>
                      <a:pt x="202" y="922"/>
                    </a:lnTo>
                    <a:lnTo>
                      <a:pt x="171" y="896"/>
                    </a:lnTo>
                    <a:lnTo>
                      <a:pt x="143" y="868"/>
                    </a:lnTo>
                    <a:lnTo>
                      <a:pt x="109" y="832"/>
                    </a:lnTo>
                    <a:lnTo>
                      <a:pt x="80" y="796"/>
                    </a:lnTo>
                    <a:lnTo>
                      <a:pt x="56" y="759"/>
                    </a:lnTo>
                    <a:lnTo>
                      <a:pt x="36" y="722"/>
                    </a:lnTo>
                    <a:lnTo>
                      <a:pt x="20" y="684"/>
                    </a:lnTo>
                    <a:lnTo>
                      <a:pt x="8" y="647"/>
                    </a:lnTo>
                    <a:lnTo>
                      <a:pt x="2" y="610"/>
                    </a:lnTo>
                    <a:lnTo>
                      <a:pt x="0" y="5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3" name="Freeform 11"/>
              <p:cNvSpPr>
                <a:spLocks/>
              </p:cNvSpPr>
              <p:nvPr/>
            </p:nvSpPr>
            <p:spPr bwMode="auto">
              <a:xfrm>
                <a:off x="827" y="2055"/>
                <a:ext cx="2537" cy="1318"/>
              </a:xfrm>
              <a:custGeom>
                <a:avLst/>
                <a:gdLst>
                  <a:gd name="T0" fmla="*/ 1869 w 2537"/>
                  <a:gd name="T1" fmla="*/ 1318 h 1318"/>
                  <a:gd name="T2" fmla="*/ 1961 w 2537"/>
                  <a:gd name="T3" fmla="*/ 1315 h 1318"/>
                  <a:gd name="T4" fmla="*/ 2053 w 2537"/>
                  <a:gd name="T5" fmla="*/ 1312 h 1318"/>
                  <a:gd name="T6" fmla="*/ 2142 w 2537"/>
                  <a:gd name="T7" fmla="*/ 1305 h 1318"/>
                  <a:gd name="T8" fmla="*/ 2231 w 2537"/>
                  <a:gd name="T9" fmla="*/ 1297 h 1318"/>
                  <a:gd name="T10" fmla="*/ 2319 w 2537"/>
                  <a:gd name="T11" fmla="*/ 1286 h 1318"/>
                  <a:gd name="T12" fmla="*/ 2407 w 2537"/>
                  <a:gd name="T13" fmla="*/ 1274 h 1318"/>
                  <a:gd name="T14" fmla="*/ 2492 w 2537"/>
                  <a:gd name="T15" fmla="*/ 1261 h 1318"/>
                  <a:gd name="T16" fmla="*/ 2536 w 2537"/>
                  <a:gd name="T17" fmla="*/ 1253 h 1318"/>
                  <a:gd name="T18" fmla="*/ 2537 w 2537"/>
                  <a:gd name="T19" fmla="*/ 1251 h 1318"/>
                  <a:gd name="T20" fmla="*/ 1822 w 2537"/>
                  <a:gd name="T21" fmla="*/ 559 h 1318"/>
                  <a:gd name="T22" fmla="*/ 580 w 2537"/>
                  <a:gd name="T23" fmla="*/ 0 h 1318"/>
                  <a:gd name="T24" fmla="*/ 579 w 2537"/>
                  <a:gd name="T25" fmla="*/ 1 h 1318"/>
                  <a:gd name="T26" fmla="*/ 514 w 2537"/>
                  <a:gd name="T27" fmla="*/ 29 h 1318"/>
                  <a:gd name="T28" fmla="*/ 393 w 2537"/>
                  <a:gd name="T29" fmla="*/ 86 h 1318"/>
                  <a:gd name="T30" fmla="*/ 288 w 2537"/>
                  <a:gd name="T31" fmla="*/ 148 h 1318"/>
                  <a:gd name="T32" fmla="*/ 196 w 2537"/>
                  <a:gd name="T33" fmla="*/ 214 h 1318"/>
                  <a:gd name="T34" fmla="*/ 122 w 2537"/>
                  <a:gd name="T35" fmla="*/ 284 h 1318"/>
                  <a:gd name="T36" fmla="*/ 63 w 2537"/>
                  <a:gd name="T37" fmla="*/ 357 h 1318"/>
                  <a:gd name="T38" fmla="*/ 22 w 2537"/>
                  <a:gd name="T39" fmla="*/ 434 h 1318"/>
                  <a:gd name="T40" fmla="*/ 3 w 2537"/>
                  <a:gd name="T41" fmla="*/ 512 h 1318"/>
                  <a:gd name="T42" fmla="*/ 3 w 2537"/>
                  <a:gd name="T43" fmla="*/ 592 h 1318"/>
                  <a:gd name="T44" fmla="*/ 22 w 2537"/>
                  <a:gd name="T45" fmla="*/ 670 h 1318"/>
                  <a:gd name="T46" fmla="*/ 60 w 2537"/>
                  <a:gd name="T47" fmla="*/ 744 h 1318"/>
                  <a:gd name="T48" fmla="*/ 117 w 2537"/>
                  <a:gd name="T49" fmla="*/ 816 h 1318"/>
                  <a:gd name="T50" fmla="*/ 188 w 2537"/>
                  <a:gd name="T51" fmla="*/ 884 h 1318"/>
                  <a:gd name="T52" fmla="*/ 276 w 2537"/>
                  <a:gd name="T53" fmla="*/ 949 h 1318"/>
                  <a:gd name="T54" fmla="*/ 377 w 2537"/>
                  <a:gd name="T55" fmla="*/ 1011 h 1318"/>
                  <a:gd name="T56" fmla="*/ 492 w 2537"/>
                  <a:gd name="T57" fmla="*/ 1068 h 1318"/>
                  <a:gd name="T58" fmla="*/ 618 w 2537"/>
                  <a:gd name="T59" fmla="*/ 1120 h 1318"/>
                  <a:gd name="T60" fmla="*/ 756 w 2537"/>
                  <a:gd name="T61" fmla="*/ 1165 h 1318"/>
                  <a:gd name="T62" fmla="*/ 901 w 2537"/>
                  <a:gd name="T63" fmla="*/ 1208 h 1318"/>
                  <a:gd name="T64" fmla="*/ 1055 w 2537"/>
                  <a:gd name="T65" fmla="*/ 1243 h 1318"/>
                  <a:gd name="T66" fmla="*/ 1218 w 2537"/>
                  <a:gd name="T67" fmla="*/ 1271 h 1318"/>
                  <a:gd name="T68" fmla="*/ 1386 w 2537"/>
                  <a:gd name="T69" fmla="*/ 1294 h 1318"/>
                  <a:gd name="T70" fmla="*/ 1558 w 2537"/>
                  <a:gd name="T71" fmla="*/ 1310 h 1318"/>
                  <a:gd name="T72" fmla="*/ 1734 w 2537"/>
                  <a:gd name="T73" fmla="*/ 1317 h 131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37"/>
                  <a:gd name="T112" fmla="*/ 0 h 1318"/>
                  <a:gd name="T113" fmla="*/ 2537 w 2537"/>
                  <a:gd name="T114" fmla="*/ 1318 h 131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37" h="1318">
                    <a:moveTo>
                      <a:pt x="1823" y="1318"/>
                    </a:moveTo>
                    <a:lnTo>
                      <a:pt x="1869" y="1318"/>
                    </a:lnTo>
                    <a:lnTo>
                      <a:pt x="1916" y="1317"/>
                    </a:lnTo>
                    <a:lnTo>
                      <a:pt x="1961" y="1315"/>
                    </a:lnTo>
                    <a:lnTo>
                      <a:pt x="2007" y="1313"/>
                    </a:lnTo>
                    <a:lnTo>
                      <a:pt x="2053" y="1312"/>
                    </a:lnTo>
                    <a:lnTo>
                      <a:pt x="2098" y="1308"/>
                    </a:lnTo>
                    <a:lnTo>
                      <a:pt x="2142" y="1305"/>
                    </a:lnTo>
                    <a:lnTo>
                      <a:pt x="2188" y="1300"/>
                    </a:lnTo>
                    <a:lnTo>
                      <a:pt x="2231" y="1297"/>
                    </a:lnTo>
                    <a:lnTo>
                      <a:pt x="2275" y="1292"/>
                    </a:lnTo>
                    <a:lnTo>
                      <a:pt x="2319" y="1286"/>
                    </a:lnTo>
                    <a:lnTo>
                      <a:pt x="2363" y="1281"/>
                    </a:lnTo>
                    <a:lnTo>
                      <a:pt x="2407" y="1274"/>
                    </a:lnTo>
                    <a:lnTo>
                      <a:pt x="2449" y="1268"/>
                    </a:lnTo>
                    <a:lnTo>
                      <a:pt x="2492" y="1261"/>
                    </a:lnTo>
                    <a:lnTo>
                      <a:pt x="2534" y="1253"/>
                    </a:lnTo>
                    <a:lnTo>
                      <a:pt x="2536" y="1253"/>
                    </a:lnTo>
                    <a:lnTo>
                      <a:pt x="2536" y="1251"/>
                    </a:lnTo>
                    <a:lnTo>
                      <a:pt x="2537" y="1251"/>
                    </a:lnTo>
                    <a:lnTo>
                      <a:pt x="1822" y="559"/>
                    </a:lnTo>
                    <a:lnTo>
                      <a:pt x="580" y="0"/>
                    </a:lnTo>
                    <a:lnTo>
                      <a:pt x="579" y="0"/>
                    </a:lnTo>
                    <a:lnTo>
                      <a:pt x="579" y="1"/>
                    </a:lnTo>
                    <a:lnTo>
                      <a:pt x="577" y="1"/>
                    </a:lnTo>
                    <a:lnTo>
                      <a:pt x="514" y="29"/>
                    </a:lnTo>
                    <a:lnTo>
                      <a:pt x="452" y="57"/>
                    </a:lnTo>
                    <a:lnTo>
                      <a:pt x="393" y="86"/>
                    </a:lnTo>
                    <a:lnTo>
                      <a:pt x="340" y="117"/>
                    </a:lnTo>
                    <a:lnTo>
                      <a:pt x="288" y="148"/>
                    </a:lnTo>
                    <a:lnTo>
                      <a:pt x="240" y="180"/>
                    </a:lnTo>
                    <a:lnTo>
                      <a:pt x="196" y="214"/>
                    </a:lnTo>
                    <a:lnTo>
                      <a:pt x="157" y="249"/>
                    </a:lnTo>
                    <a:lnTo>
                      <a:pt x="122" y="284"/>
                    </a:lnTo>
                    <a:lnTo>
                      <a:pt x="91" y="320"/>
                    </a:lnTo>
                    <a:lnTo>
                      <a:pt x="63" y="357"/>
                    </a:lnTo>
                    <a:lnTo>
                      <a:pt x="40" y="395"/>
                    </a:lnTo>
                    <a:lnTo>
                      <a:pt x="22" y="434"/>
                    </a:lnTo>
                    <a:lnTo>
                      <a:pt x="9" y="473"/>
                    </a:lnTo>
                    <a:lnTo>
                      <a:pt x="3" y="512"/>
                    </a:lnTo>
                    <a:lnTo>
                      <a:pt x="0" y="553"/>
                    </a:lnTo>
                    <a:lnTo>
                      <a:pt x="3" y="592"/>
                    </a:lnTo>
                    <a:lnTo>
                      <a:pt x="9" y="631"/>
                    </a:lnTo>
                    <a:lnTo>
                      <a:pt x="22" y="670"/>
                    </a:lnTo>
                    <a:lnTo>
                      <a:pt x="39" y="707"/>
                    </a:lnTo>
                    <a:lnTo>
                      <a:pt x="60" y="744"/>
                    </a:lnTo>
                    <a:lnTo>
                      <a:pt x="86" y="780"/>
                    </a:lnTo>
                    <a:lnTo>
                      <a:pt x="117" y="816"/>
                    </a:lnTo>
                    <a:lnTo>
                      <a:pt x="151" y="850"/>
                    </a:lnTo>
                    <a:lnTo>
                      <a:pt x="188" y="884"/>
                    </a:lnTo>
                    <a:lnTo>
                      <a:pt x="231" y="917"/>
                    </a:lnTo>
                    <a:lnTo>
                      <a:pt x="276" y="949"/>
                    </a:lnTo>
                    <a:lnTo>
                      <a:pt x="325" y="980"/>
                    </a:lnTo>
                    <a:lnTo>
                      <a:pt x="377" y="1011"/>
                    </a:lnTo>
                    <a:lnTo>
                      <a:pt x="434" y="1040"/>
                    </a:lnTo>
                    <a:lnTo>
                      <a:pt x="492" y="1068"/>
                    </a:lnTo>
                    <a:lnTo>
                      <a:pt x="554" y="1094"/>
                    </a:lnTo>
                    <a:lnTo>
                      <a:pt x="618" y="1120"/>
                    </a:lnTo>
                    <a:lnTo>
                      <a:pt x="686" y="1143"/>
                    </a:lnTo>
                    <a:lnTo>
                      <a:pt x="756" y="1165"/>
                    </a:lnTo>
                    <a:lnTo>
                      <a:pt x="828" y="1188"/>
                    </a:lnTo>
                    <a:lnTo>
                      <a:pt x="901" y="1208"/>
                    </a:lnTo>
                    <a:lnTo>
                      <a:pt x="977" y="1225"/>
                    </a:lnTo>
                    <a:lnTo>
                      <a:pt x="1055" y="1243"/>
                    </a:lnTo>
                    <a:lnTo>
                      <a:pt x="1137" y="1258"/>
                    </a:lnTo>
                    <a:lnTo>
                      <a:pt x="1218" y="1271"/>
                    </a:lnTo>
                    <a:lnTo>
                      <a:pt x="1301" y="1284"/>
                    </a:lnTo>
                    <a:lnTo>
                      <a:pt x="1386" y="1294"/>
                    </a:lnTo>
                    <a:lnTo>
                      <a:pt x="1472" y="1302"/>
                    </a:lnTo>
                    <a:lnTo>
                      <a:pt x="1558" y="1310"/>
                    </a:lnTo>
                    <a:lnTo>
                      <a:pt x="1646" y="1315"/>
                    </a:lnTo>
                    <a:lnTo>
                      <a:pt x="1734" y="1317"/>
                    </a:lnTo>
                    <a:lnTo>
                      <a:pt x="1823" y="1318"/>
                    </a:lnTo>
                    <a:close/>
                  </a:path>
                </a:pathLst>
              </a:custGeom>
              <a:solidFill>
                <a:srgbClr val="FF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545" name="WordArt 12"/>
            <p:cNvSpPr>
              <a:spLocks noChangeArrowheads="1" noChangeShapeType="1" noTextEdit="1"/>
            </p:cNvSpPr>
            <p:nvPr/>
          </p:nvSpPr>
          <p:spPr bwMode="auto">
            <a:xfrm rot="-133584">
              <a:off x="1442" y="3057"/>
              <a:ext cx="2980" cy="51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95533"/>
                </a:avLst>
              </a:prstTxWarp>
            </a:bodyPr>
            <a:lstStyle/>
            <a:p>
              <a:r>
                <a:rPr lang="ru-RU" sz="3600" kern="10">
                  <a:ln w="1841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rPr>
                <a:t>Основополагающий вопрос</a:t>
              </a:r>
            </a:p>
          </p:txBody>
        </p:sp>
      </p:grp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3286116" y="1428736"/>
            <a:ext cx="32004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2448"/>
                </a:solidFill>
                <a:latin typeface="Arial" pitchFamily="34" charset="0"/>
              </a:rPr>
              <a:t>Проблемные вопросы (история,</a:t>
            </a:r>
            <a:r>
              <a:rPr lang="en-US" b="1" dirty="0">
                <a:solidFill>
                  <a:srgbClr val="002448"/>
                </a:solidFill>
                <a:latin typeface="Arial" pitchFamily="34" charset="0"/>
              </a:rPr>
              <a:t> </a:t>
            </a:r>
            <a:r>
              <a:rPr lang="ru-RU" b="1" dirty="0">
                <a:solidFill>
                  <a:srgbClr val="002448"/>
                </a:solidFill>
                <a:latin typeface="Arial" pitchFamily="34" charset="0"/>
              </a:rPr>
              <a:t>соц. науки)</a:t>
            </a:r>
            <a:r>
              <a:rPr lang="en-US" b="1" dirty="0">
                <a:solidFill>
                  <a:srgbClr val="002448"/>
                </a:solidFill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rgbClr val="002448"/>
                </a:solidFill>
                <a:latin typeface="Arial" pitchFamily="34" charset="0"/>
              </a:rPr>
              <a:t>Как войны изменяют</a:t>
            </a:r>
            <a:r>
              <a:rPr lang="en-US" sz="1400" b="1" dirty="0">
                <a:solidFill>
                  <a:srgbClr val="002448"/>
                </a:solidFill>
                <a:latin typeface="Arial" pitchFamily="34" charset="0"/>
              </a:rPr>
              <a:t> </a:t>
            </a:r>
            <a:r>
              <a:rPr lang="ru-RU" sz="1400" b="1" dirty="0">
                <a:solidFill>
                  <a:srgbClr val="002448"/>
                </a:solidFill>
                <a:latin typeface="Arial" pitchFamily="34" charset="0"/>
              </a:rPr>
              <a:t>экономику</a:t>
            </a:r>
            <a:r>
              <a:rPr lang="en-US" sz="1400" b="1" dirty="0">
                <a:solidFill>
                  <a:srgbClr val="002448"/>
                </a:solidFill>
                <a:latin typeface="Arial" pitchFamily="34" charset="0"/>
              </a:rPr>
              <a:t>?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642938" y="2500313"/>
            <a:ext cx="46482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ru-RU" b="1">
                <a:solidFill>
                  <a:srgbClr val="002448"/>
                </a:solidFill>
                <a:latin typeface="Arial" pitchFamily="34" charset="0"/>
              </a:rPr>
              <a:t>             Проблемные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ru-RU" b="1">
                <a:solidFill>
                  <a:srgbClr val="002448"/>
                </a:solidFill>
                <a:latin typeface="Arial" pitchFamily="34" charset="0"/>
              </a:rPr>
              <a:t>        вопросы (литература)</a:t>
            </a:r>
            <a:r>
              <a:rPr lang="en-US" b="1">
                <a:solidFill>
                  <a:srgbClr val="002448"/>
                </a:solidFill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Почему в литературном </a:t>
            </a:r>
          </a:p>
          <a:p>
            <a:pPr>
              <a:spcBef>
                <a:spcPct val="50000"/>
              </a:spcBef>
            </a:pP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произведении неизбежен конфликт</a:t>
            </a:r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Почему часто люди решают конфликты</a:t>
            </a:r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     </a:t>
            </a:r>
          </a:p>
          <a:p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       </a:t>
            </a: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с помощью насилия</a:t>
            </a:r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? </a:t>
            </a: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Как данная книга</a:t>
            </a:r>
            <a:endParaRPr lang="en-US" sz="1400" b="1">
              <a:solidFill>
                <a:srgbClr val="002448"/>
              </a:solidFill>
              <a:latin typeface="Arial" pitchFamily="34" charset="0"/>
            </a:endParaRPr>
          </a:p>
          <a:p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                                  </a:t>
            </a: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помогает нам понять 			сложность человеческой</a:t>
            </a:r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          </a:t>
            </a:r>
          </a:p>
          <a:p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                                        </a:t>
            </a: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натуры</a:t>
            </a:r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?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5862638" y="2895600"/>
            <a:ext cx="26717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2448"/>
                </a:solidFill>
                <a:latin typeface="Arial" pitchFamily="34" charset="0"/>
              </a:rPr>
              <a:t>Проблемные вопросы (естествознание)</a:t>
            </a:r>
            <a:r>
              <a:rPr lang="en-US" b="1">
                <a:solidFill>
                  <a:srgbClr val="002448"/>
                </a:solidFill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ru-RU" sz="1400" b="1">
                <a:solidFill>
                  <a:srgbClr val="002448"/>
                </a:solidFill>
                <a:latin typeface="Arial" pitchFamily="34" charset="0"/>
              </a:rPr>
              <a:t>Как животные приспосабливаются</a:t>
            </a:r>
            <a:r>
              <a:rPr lang="en-US" sz="1400" b="1">
                <a:solidFill>
                  <a:srgbClr val="002448"/>
                </a:solidFill>
                <a:latin typeface="Arial" pitchFamily="34" charset="0"/>
              </a:rPr>
              <a:t>? </a:t>
            </a:r>
          </a:p>
        </p:txBody>
      </p:sp>
      <p:sp>
        <p:nvSpPr>
          <p:cNvPr id="65543" name="WordArt 16"/>
          <p:cNvSpPr>
            <a:spLocks noChangeArrowheads="1" noChangeShapeType="1" noTextEdit="1"/>
          </p:cNvSpPr>
          <p:nvPr/>
        </p:nvSpPr>
        <p:spPr bwMode="auto">
          <a:xfrm>
            <a:off x="2514600" y="5410200"/>
            <a:ext cx="4876800" cy="81438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357615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Как конфликт порождает изменения?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9" grpId="0"/>
      <p:bldP spid="126990" grpId="0"/>
      <p:bldP spid="1269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22298"/>
            <a:ext cx="7848600" cy="563562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Требования к «КОЗ»: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DBE06-BA10-4882-BFA3-B65AEF8EC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23850" y="1335087"/>
            <a:ext cx="8820150" cy="2308227"/>
            <a:chOff x="144" y="2352"/>
            <a:chExt cx="5472" cy="1454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488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1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911" y="2352"/>
              <a:ext cx="4705" cy="145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lvl="0" algn="l"/>
              <a:r>
                <a:rPr lang="ru-RU" sz="2400" dirty="0" smtClean="0">
                  <a:solidFill>
                    <a:schemeClr val="bg1"/>
                  </a:solidFill>
                </a:rPr>
                <a:t>задание требует продвижения от воспроизведения известного образца к самостоятельному пополнению знания. В таком задании предлагается создать или исследовать новую для учащихся информацию на основе имеющихся знаний.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23850" y="2428868"/>
            <a:ext cx="8820150" cy="3046415"/>
            <a:chOff x="144" y="2352"/>
            <a:chExt cx="5472" cy="1919"/>
          </a:xfrm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488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2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911" y="2352"/>
              <a:ext cx="4705" cy="191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 smtClean="0">
                  <a:solidFill>
                    <a:schemeClr val="bg1"/>
                  </a:solidFill>
                </a:rPr>
                <a:t>задание требует поиска и разработки новых, не изучавшихся ранее подходов к анализу незнакомой проблемы или ситуации, требующей принятия решения в ситуации неопределенности, при этом разрешение проблемы или ситуации может иметь практическое значение, или представлять личностный, социальный и/или познавательный интерес..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323850" y="3571876"/>
            <a:ext cx="8820150" cy="3046415"/>
            <a:chOff x="144" y="2352"/>
            <a:chExt cx="5472" cy="1919"/>
          </a:xfrm>
        </p:grpSpPr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488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3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911" y="2352"/>
              <a:ext cx="4705" cy="191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lvl="0" algn="l"/>
              <a:r>
                <a:rPr lang="ru-RU" sz="2400" dirty="0" smtClean="0">
                  <a:solidFill>
                    <a:schemeClr val="bg1"/>
                  </a:solidFill>
                </a:rPr>
                <a:t>задание предполагает создание письменного или устного связного высказывания, например, текста-описания или текста-рассуждения, устного или письменного заключения, комментария, пояснения, описания, отчета, формулировки и обоснования гипотезы, сообщения, оценочного суждения, аргументированного мнения, призыва, инструкции и т.п.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23850" y="5145110"/>
            <a:ext cx="8820150" cy="1570038"/>
            <a:chOff x="144" y="2352"/>
            <a:chExt cx="5472" cy="989"/>
          </a:xfrm>
        </p:grpSpPr>
        <p:sp>
          <p:nvSpPr>
            <p:cNvPr id="18" name="AutoShape 7"/>
            <p:cNvSpPr>
              <a:spLocks noChangeArrowheads="1"/>
            </p:cNvSpPr>
            <p:nvPr/>
          </p:nvSpPr>
          <p:spPr bwMode="auto">
            <a:xfrm>
              <a:off x="144" y="2380"/>
              <a:ext cx="488" cy="252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ru-RU" sz="2000" b="1" dirty="0" smtClean="0">
                  <a:solidFill>
                    <a:srgbClr val="000066"/>
                  </a:solidFill>
                  <a:latin typeface="Arial" charset="0"/>
                </a:rPr>
                <a:t>4</a:t>
              </a:r>
              <a:endParaRPr lang="ru-RU" sz="20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911" y="2352"/>
              <a:ext cx="4705" cy="989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lvl="0" algn="l"/>
              <a:r>
                <a:rPr lang="ru-RU" sz="2400" dirty="0" smtClean="0">
                  <a:solidFill>
                    <a:schemeClr val="bg1"/>
                  </a:solidFill>
                </a:rPr>
                <a:t>задание предполагает разумное и оправданное использование ИКТ в целях повышения эффективности процесса формирования всех ключевых навыков 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2213A0-4A9E-480E-8EFB-F086779CD6E0}" type="slidenum">
              <a:rPr lang="ru-RU"/>
              <a:pPr>
                <a:defRPr/>
              </a:pPr>
              <a:t>50</a:t>
            </a:fld>
            <a:endParaRPr lang="ru-RU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black">
          <a:xfrm>
            <a:off x="1243013" y="523875"/>
            <a:ext cx="7543800" cy="7620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3600" b="1" kern="0" dirty="0" smtClean="0">
                <a:solidFill>
                  <a:srgbClr val="FFFF00"/>
                </a:solidFill>
                <a:latin typeface="+mn-lt"/>
              </a:rPr>
              <a:t>Обсудите в группе:</a:t>
            </a:r>
            <a:endParaRPr lang="ru-RU" sz="3600" b="1" kern="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428736"/>
            <a:ext cx="7858180" cy="4786313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Font typeface="Arial Black" pitchFamily="34" charset="0"/>
              <a:buAutoNum type="arabicPeriod"/>
              <a:defRPr/>
            </a:pPr>
            <a:r>
              <a:rPr lang="ru-RU" sz="2800" kern="0" dirty="0">
                <a:latin typeface="+mn-lt"/>
              </a:rPr>
              <a:t>Какую модель выбрать (КОТ или КОЗ)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Font typeface="Arial Black" pitchFamily="34" charset="0"/>
              <a:buAutoNum type="arabicPeriod"/>
              <a:defRPr/>
            </a:pPr>
            <a:r>
              <a:rPr lang="ru-RU" sz="2800" kern="0" dirty="0">
                <a:latin typeface="+mn-lt"/>
              </a:rPr>
              <a:t>Какое содержание задания </a:t>
            </a:r>
            <a:r>
              <a:rPr lang="ru-RU" sz="2800" kern="0" dirty="0" smtClean="0">
                <a:latin typeface="+mn-lt"/>
              </a:rPr>
              <a:t>использовать </a:t>
            </a:r>
            <a:r>
              <a:rPr lang="ru-RU" sz="2800" kern="0" dirty="0">
                <a:latin typeface="+mn-lt"/>
              </a:rPr>
              <a:t>(класс, тема, итоговый контроль)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Font typeface="Arial Black" pitchFamily="34" charset="0"/>
              <a:buAutoNum type="arabicPeriod"/>
              <a:defRPr/>
            </a:pPr>
            <a:r>
              <a:rPr lang="ru-RU" sz="2800" kern="0" dirty="0" smtClean="0">
                <a:latin typeface="+mn-lt"/>
              </a:rPr>
              <a:t>Какой текст для изучения учащимися можно предложить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Font typeface="Arial Black" pitchFamily="34" charset="0"/>
              <a:buAutoNum type="arabicPeriod"/>
              <a:defRPr/>
            </a:pPr>
            <a:r>
              <a:rPr lang="ru-RU" sz="2800" kern="0" dirty="0" smtClean="0">
                <a:latin typeface="+mn-lt"/>
              </a:rPr>
              <a:t>Определите вопросы которые можно задать  по тексту. Составьте инструкцию для учащихся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Font typeface="Arial Black" pitchFamily="34" charset="0"/>
              <a:buAutoNum type="arabicPeriod"/>
              <a:defRPr/>
            </a:pPr>
            <a:r>
              <a:rPr lang="ru-RU" sz="2800" kern="0" dirty="0" smtClean="0">
                <a:latin typeface="+mn-lt"/>
              </a:rPr>
              <a:t>Обсудите необходимость бланка для работы учащихся</a:t>
            </a:r>
            <a:r>
              <a:rPr lang="ru-RU" sz="2800" kern="0" smtClean="0">
                <a:latin typeface="+mn-lt"/>
              </a:rPr>
              <a:t>, составьте его.</a:t>
            </a:r>
            <a:endParaRPr lang="ru-RU" sz="2800" kern="0" dirty="0" smtClean="0">
              <a:latin typeface="+mn-lt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Font typeface="Arial Black" pitchFamily="34" charset="0"/>
              <a:buAutoNum type="arabicPeriod"/>
              <a:defRPr/>
            </a:pPr>
            <a:endParaRPr lang="ru-RU" sz="2800" kern="0" dirty="0">
              <a:latin typeface="+mn-lt"/>
            </a:endParaRPr>
          </a:p>
        </p:txBody>
      </p:sp>
      <p:pic>
        <p:nvPicPr>
          <p:cNvPr id="5" name="Picture 41" descr="AG0001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5888"/>
            <a:ext cx="11525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625475" y="1100138"/>
            <a:ext cx="3311525" cy="55721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solidFill>
                  <a:schemeClr val="tx2"/>
                </a:solidFill>
                <a:latin typeface="Arial" pitchFamily="34" charset="0"/>
              </a:rPr>
              <a:t>Стимул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655638" y="1946275"/>
            <a:ext cx="3311525" cy="98425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solidFill>
                  <a:schemeClr val="tx2"/>
                </a:solidFill>
                <a:latin typeface="Arial" pitchFamily="34" charset="0"/>
              </a:rPr>
              <a:t>Задачная формулировка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642910" y="3214686"/>
            <a:ext cx="3311525" cy="98425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solidFill>
                  <a:schemeClr val="tx2"/>
                </a:solidFill>
                <a:latin typeface="Arial" pitchFamily="34" charset="0"/>
              </a:rPr>
              <a:t>Источник информации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642910" y="4572008"/>
            <a:ext cx="3311525" cy="98425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solidFill>
                  <a:schemeClr val="tx2"/>
                </a:solidFill>
                <a:latin typeface="Arial" pitchFamily="34" charset="0"/>
              </a:rPr>
              <a:t>Инструмент проверки</a:t>
            </a: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642910" y="6000768"/>
            <a:ext cx="3311525" cy="55721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tx2"/>
                </a:solidFill>
                <a:latin typeface="Arial" pitchFamily="34" charset="0"/>
              </a:rPr>
              <a:t>Бланк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571500" y="142875"/>
            <a:ext cx="8208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СТРУКТУРА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КОМПЕТЕНТНОСТНО- </a:t>
            </a: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</a:rPr>
              <a:t>ОРИЕНТИРОВАННОГО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Arial" pitchFamily="34" charset="0"/>
              </a:rPr>
              <a:t>ЗАДАНИЯ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4716463" y="1196975"/>
            <a:ext cx="3816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pitchFamily="34" charset="0"/>
              </a:rPr>
              <a:t>погружает в контекст задания и мотивирует на его выполнение </a:t>
            </a:r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4643438" y="1844675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pitchFamily="34" charset="0"/>
              </a:rPr>
              <a:t>точно указывает на деятельность учащегося, необходимую для выполнения задания </a:t>
            </a:r>
          </a:p>
        </p:txBody>
      </p:sp>
      <p:sp>
        <p:nvSpPr>
          <p:cNvPr id="291850" name="Text Box 10"/>
          <p:cNvSpPr txBox="1">
            <a:spLocks noChangeArrowheads="1"/>
          </p:cNvSpPr>
          <p:nvPr/>
        </p:nvSpPr>
        <p:spPr bwMode="auto">
          <a:xfrm>
            <a:off x="4716463" y="3141663"/>
            <a:ext cx="38163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pitchFamily="34" charset="0"/>
              </a:rPr>
              <a:t>содержит информацию, необходимую для успешной деятельности учащегося по выполнению задания</a:t>
            </a:r>
            <a:r>
              <a:rPr lang="ru-RU" sz="2400">
                <a:latin typeface="Arial" pitchFamily="34" charset="0"/>
              </a:rPr>
              <a:t> </a:t>
            </a:r>
          </a:p>
        </p:txBody>
      </p:sp>
      <p:sp>
        <p:nvSpPr>
          <p:cNvPr id="291851" name="Text Box 11"/>
          <p:cNvSpPr txBox="1">
            <a:spLocks noChangeArrowheads="1"/>
          </p:cNvSpPr>
          <p:nvPr/>
        </p:nvSpPr>
        <p:spPr bwMode="auto">
          <a:xfrm>
            <a:off x="4859338" y="3716338"/>
            <a:ext cx="38163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400" b="1">
                <a:latin typeface="Arial" pitchFamily="34" charset="0"/>
              </a:rPr>
              <a:t>Ключ </a:t>
            </a:r>
            <a:r>
              <a:rPr lang="ru-RU" sz="24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b="1">
                <a:latin typeface="Arial" pitchFamily="34" charset="0"/>
              </a:rPr>
              <a:t>Модельный ответ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b="1">
                <a:latin typeface="Arial" pitchFamily="34" charset="0"/>
              </a:rPr>
              <a:t>Аналитическая шкала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b="1">
                <a:latin typeface="Arial" pitchFamily="34" charset="0"/>
              </a:rPr>
              <a:t>Бланк формализованного наблюдения</a:t>
            </a:r>
          </a:p>
        </p:txBody>
      </p:sp>
      <p:sp>
        <p:nvSpPr>
          <p:cNvPr id="291852" name="Text Box 12"/>
          <p:cNvSpPr txBox="1">
            <a:spLocks noChangeArrowheads="1"/>
          </p:cNvSpPr>
          <p:nvPr/>
        </p:nvSpPr>
        <p:spPr bwMode="auto">
          <a:xfrm>
            <a:off x="4572000" y="4724400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400" b="1">
                <a:latin typeface="Arial" pitchFamily="34" charset="0"/>
              </a:rPr>
              <a:t>задает структуру предъявления учащимся результата своей деятельности по выполнению задания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9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 animBg="1"/>
      <p:bldP spid="291843" grpId="0" animBg="1"/>
      <p:bldP spid="291844" grpId="0" animBg="1"/>
      <p:bldP spid="291845" grpId="0" animBg="1"/>
      <p:bldP spid="291846" grpId="0" animBg="1"/>
      <p:bldP spid="291848" grpId="0"/>
      <p:bldP spid="291848" grpId="1"/>
      <p:bldP spid="291849" grpId="0"/>
      <p:bldP spid="291849" grpId="1"/>
      <p:bldP spid="291850" grpId="0"/>
      <p:bldP spid="291850" grpId="1"/>
      <p:bldP spid="291851" grpId="0"/>
      <p:bldP spid="291851" grpId="1"/>
      <p:bldP spid="291852" grpId="0"/>
      <p:bldP spid="29185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1350963"/>
            <a:ext cx="8207375" cy="935037"/>
            <a:chOff x="317" y="1253"/>
            <a:chExt cx="5330" cy="589"/>
          </a:xfrm>
        </p:grpSpPr>
        <p:sp useBgFill="1">
          <p:nvSpPr>
            <p:cNvPr id="70673" name="AutoShape 3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4400" b="1">
                <a:solidFill>
                  <a:srgbClr val="FFCCFF"/>
                </a:solidFill>
                <a:latin typeface="Times New Roman" pitchFamily="18" charset="0"/>
              </a:endParaRPr>
            </a:p>
          </p:txBody>
        </p:sp>
        <p:sp>
          <p:nvSpPr>
            <p:cNvPr id="70674" name="AutoShape 4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50000"/>
                <a:alpha val="52548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</a:pPr>
              <a:r>
                <a:rPr lang="ru-RU" sz="2400" b="1">
                  <a:solidFill>
                    <a:schemeClr val="bg1"/>
                  </a:solidFill>
                  <a:latin typeface="Arial" pitchFamily="34" charset="0"/>
                </a:rPr>
                <a:t>быть достаточной для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Symbol" pitchFamily="18" charset="2"/>
                <a:buNone/>
              </a:pPr>
              <a:r>
                <a:rPr lang="ru-RU" sz="2400" b="1">
                  <a:solidFill>
                    <a:schemeClr val="bg1"/>
                  </a:solidFill>
                  <a:latin typeface="Arial" pitchFamily="34" charset="0"/>
                </a:rPr>
                <a:t>выполнения задания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11188" y="2420938"/>
            <a:ext cx="8207375" cy="865187"/>
            <a:chOff x="317" y="1253"/>
            <a:chExt cx="5330" cy="589"/>
          </a:xfrm>
        </p:grpSpPr>
        <p:sp useBgFill="1">
          <p:nvSpPr>
            <p:cNvPr id="70671" name="AutoShape 6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44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0672" name="AutoShape 7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50000"/>
                <a:alpha val="52940"/>
              </a:schemeClr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2400" b="1">
                  <a:solidFill>
                    <a:schemeClr val="bg1"/>
                  </a:solidFill>
                  <a:latin typeface="Arial" pitchFamily="34" charset="0"/>
                </a:rPr>
                <a:t>быть эффективным (неизбыточным)</a:t>
              </a:r>
              <a:endParaRPr lang="ru-RU" sz="2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11188" y="3494088"/>
            <a:ext cx="8207375" cy="720725"/>
            <a:chOff x="317" y="1253"/>
            <a:chExt cx="5330" cy="589"/>
          </a:xfrm>
        </p:grpSpPr>
        <p:sp useBgFill="1">
          <p:nvSpPr>
            <p:cNvPr id="70669" name="AutoShape 9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44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0670" name="AutoShape 10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2400" b="1">
                  <a:solidFill>
                    <a:schemeClr val="bg1"/>
                  </a:solidFill>
                  <a:latin typeface="Arial" pitchFamily="34" charset="0"/>
                </a:rPr>
                <a:t>соответствовать возрасту чтения</a:t>
              </a:r>
              <a:r>
                <a:rPr lang="en-GB" sz="2400" b="1">
                  <a:latin typeface="Arial" pitchFamily="34" charset="0"/>
                </a:rPr>
                <a:t>,</a:t>
              </a:r>
              <a:endParaRPr lang="ru-RU" sz="2400" b="1">
                <a:latin typeface="Arial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11188" y="4351338"/>
            <a:ext cx="8207375" cy="792162"/>
            <a:chOff x="317" y="1253"/>
            <a:chExt cx="5330" cy="589"/>
          </a:xfrm>
        </p:grpSpPr>
        <p:sp useBgFill="1">
          <p:nvSpPr>
            <p:cNvPr id="70667" name="AutoShape 12"/>
            <p:cNvSpPr>
              <a:spLocks noChangeArrowheads="1"/>
            </p:cNvSpPr>
            <p:nvPr/>
          </p:nvSpPr>
          <p:spPr bwMode="auto">
            <a:xfrm rot="5400000">
              <a:off x="379" y="1253"/>
              <a:ext cx="498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44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0668" name="AutoShape 13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GB" sz="2400" b="1">
                  <a:solidFill>
                    <a:schemeClr val="bg1"/>
                  </a:solidFill>
                  <a:latin typeface="Arial" pitchFamily="34" charset="0"/>
                </a:rPr>
                <a:t>быть интересным для учащегося,</a:t>
              </a:r>
              <a:endParaRPr lang="ru-RU" sz="2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571500" y="428625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  <a:latin typeface="Arial" pitchFamily="34" charset="0"/>
              </a:rPr>
              <a:t>Информация должна быть:</a:t>
            </a: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09600" y="5334000"/>
            <a:ext cx="8207375" cy="1009650"/>
            <a:chOff x="317" y="1253"/>
            <a:chExt cx="5330" cy="589"/>
          </a:xfrm>
        </p:grpSpPr>
        <p:sp useBgFill="1">
          <p:nvSpPr>
            <p:cNvPr id="70665" name="AutoShape 16"/>
            <p:cNvSpPr>
              <a:spLocks noChangeArrowheads="1"/>
            </p:cNvSpPr>
            <p:nvPr/>
          </p:nvSpPr>
          <p:spPr bwMode="auto">
            <a:xfrm rot="5400000">
              <a:off x="385" y="1253"/>
              <a:ext cx="499" cy="635"/>
            </a:xfrm>
            <a:prstGeom prst="chevron">
              <a:avLst>
                <a:gd name="adj" fmla="val 25000"/>
              </a:avLst>
            </a:prstGeom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44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0666" name="AutoShape 17"/>
            <p:cNvSpPr>
              <a:spLocks noChangeArrowheads="1"/>
            </p:cNvSpPr>
            <p:nvPr/>
          </p:nvSpPr>
          <p:spPr bwMode="auto">
            <a:xfrm>
              <a:off x="1202" y="1253"/>
              <a:ext cx="4445" cy="589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50000"/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2400" b="1">
                  <a:solidFill>
                    <a:schemeClr val="bg1"/>
                  </a:solidFill>
                  <a:latin typeface="Arial" pitchFamily="34" charset="0"/>
                </a:rPr>
                <a:t>содержать субъективно новую </a:t>
              </a:r>
            </a:p>
            <a:p>
              <a:pPr marL="457200" indent="-4572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2400" b="1">
                  <a:solidFill>
                    <a:schemeClr val="bg1"/>
                  </a:solidFill>
                  <a:latin typeface="Arial" pitchFamily="34" charset="0"/>
                </a:rPr>
                <a:t>для ученика информацию</a:t>
              </a:r>
              <a:r>
                <a:rPr lang="ru-RU" sz="2400">
                  <a:solidFill>
                    <a:schemeClr val="bg1"/>
                  </a:solidFill>
                  <a:latin typeface="Arial" pitchFamily="34" charset="0"/>
                </a:rPr>
                <a:t> </a:t>
              </a:r>
            </a:p>
          </p:txBody>
        </p:sp>
      </p:grpSp>
      <p:pic>
        <p:nvPicPr>
          <p:cNvPr id="70664" name="Picture 14" descr="человече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0" y="0"/>
            <a:ext cx="857250" cy="903288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4306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n-GB" sz="2800" dirty="0" err="1" smtClean="0">
                <a:solidFill>
                  <a:schemeClr val="bg2">
                    <a:lumMod val="10000"/>
                  </a:schemeClr>
                </a:solidFill>
              </a:rPr>
              <a:t>ввод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т в </a:t>
            </a:r>
            <a:r>
              <a:rPr lang="en-GB" sz="2800" dirty="0" err="1" smtClean="0">
                <a:solidFill>
                  <a:schemeClr val="bg2">
                    <a:lumMod val="10000"/>
                  </a:schemeClr>
                </a:solidFill>
              </a:rPr>
              <a:t>программный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2">
                    <a:lumMod val="10000"/>
                  </a:schemeClr>
                </a:solidFill>
              </a:rPr>
              <a:t>материал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n-GB" sz="2800" dirty="0" err="1" smtClean="0">
                <a:solidFill>
                  <a:schemeClr val="bg2">
                    <a:lumMod val="10000"/>
                  </a:schemeClr>
                </a:solidFill>
              </a:rPr>
              <a:t>расширя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т </a:t>
            </a:r>
            <a:r>
              <a:rPr lang="en-GB" sz="2800" dirty="0" err="1" smtClean="0">
                <a:solidFill>
                  <a:schemeClr val="bg2">
                    <a:lumMod val="10000"/>
                  </a:schemeClr>
                </a:solidFill>
              </a:rPr>
              <a:t>программный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2">
                    <a:lumMod val="10000"/>
                  </a:schemeClr>
                </a:solidFill>
              </a:rPr>
              <a:t>материал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касается той части программного материала, которая важна не для формирования знаний базовых закономерностей, а для иллюстрации этих закономерностей,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позволяет связать программный материал с повседневной жизнью,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позволяет связать программный материал с ценностным самоопределением.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9438"/>
            <a:ext cx="9144000" cy="563562"/>
          </a:xfrm>
        </p:spPr>
        <p:txBody>
          <a:bodyPr/>
          <a:lstStyle/>
          <a:p>
            <a:pPr algn="r" eaLnBrk="1" hangingPunct="1"/>
            <a:r>
              <a:rPr lang="ru-RU" sz="3000" smtClean="0">
                <a:solidFill>
                  <a:srgbClr val="FFFF00"/>
                </a:solidFill>
              </a:rPr>
              <a:t>Содержание информации источника</a:t>
            </a:r>
          </a:p>
        </p:txBody>
      </p:sp>
      <p:pic>
        <p:nvPicPr>
          <p:cNvPr id="71684" name="Picture 14" descr="человечек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8572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579438"/>
            <a:ext cx="8964612" cy="563562"/>
          </a:xfrm>
        </p:spPr>
        <p:txBody>
          <a:bodyPr/>
          <a:lstStyle/>
          <a:p>
            <a:pPr algn="r"/>
            <a:r>
              <a:rPr lang="ru-RU" sz="2800" b="1" smtClean="0">
                <a:solidFill>
                  <a:srgbClr val="FFFF66"/>
                </a:solidFill>
              </a:rPr>
              <a:t>Требования к тексту тестового задания</a:t>
            </a:r>
            <a:r>
              <a:rPr lang="ru-RU" sz="2800" smtClean="0"/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2565400"/>
            <a:ext cx="8820150" cy="1270000"/>
            <a:chOff x="144" y="2306"/>
            <a:chExt cx="5472" cy="800"/>
          </a:xfrm>
        </p:grpSpPr>
        <p:sp>
          <p:nvSpPr>
            <p:cNvPr id="214020" name="AutoShape 4"/>
            <p:cNvSpPr>
              <a:spLocks noChangeArrowheads="1"/>
            </p:cNvSpPr>
            <p:nvPr/>
          </p:nvSpPr>
          <p:spPr bwMode="auto">
            <a:xfrm>
              <a:off x="144" y="2306"/>
              <a:ext cx="2062" cy="640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>
                  <a:solidFill>
                    <a:srgbClr val="000066"/>
                  </a:solidFill>
                  <a:latin typeface="Arial" charset="0"/>
                </a:rPr>
                <a:t>Используется внешний источник информации</a:t>
              </a:r>
            </a:p>
          </p:txBody>
        </p:sp>
        <p:sp>
          <p:nvSpPr>
            <p:cNvPr id="214021" name="Text Box 5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754"/>
            </a:xfrm>
            <a:prstGeom prst="rect">
              <a:avLst/>
            </a:prstGeom>
            <a:gradFill rotWithShape="0">
              <a:gsLst>
                <a:gs pos="0">
                  <a:srgbClr val="660033">
                    <a:gamma/>
                    <a:shade val="10196"/>
                    <a:invGamma/>
                  </a:srgbClr>
                </a:gs>
                <a:gs pos="50000">
                  <a:srgbClr val="660033">
                    <a:alpha val="89000"/>
                  </a:srgbClr>
                </a:gs>
                <a:gs pos="100000">
                  <a:srgbClr val="660033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>
                  <a:solidFill>
                    <a:srgbClr val="FFCCFF"/>
                  </a:solidFill>
                  <a:latin typeface="Arial" charset="0"/>
                </a:rPr>
                <a:t>Задания, нацеленные на диагностику информационной компетенции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3850" y="1268413"/>
            <a:ext cx="8820150" cy="1270000"/>
            <a:chOff x="144" y="2306"/>
            <a:chExt cx="5472" cy="800"/>
          </a:xfrm>
        </p:grpSpPr>
        <p:sp>
          <p:nvSpPr>
            <p:cNvPr id="214023" name="AutoShape 7"/>
            <p:cNvSpPr>
              <a:spLocks noChangeArrowheads="1"/>
            </p:cNvSpPr>
            <p:nvPr/>
          </p:nvSpPr>
          <p:spPr bwMode="auto">
            <a:xfrm>
              <a:off x="144" y="2306"/>
              <a:ext cx="2062" cy="640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>
                  <a:solidFill>
                    <a:srgbClr val="000066"/>
                  </a:solidFill>
                  <a:latin typeface="Arial" charset="0"/>
                </a:rPr>
                <a:t>Использование освоенной учеником информации</a:t>
              </a:r>
            </a:p>
          </p:txBody>
        </p:sp>
        <p:sp>
          <p:nvSpPr>
            <p:cNvPr id="214024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754"/>
            </a:xfrm>
            <a:prstGeom prst="rect">
              <a:avLst/>
            </a:prstGeom>
            <a:gradFill rotWithShape="0">
              <a:gsLst>
                <a:gs pos="0">
                  <a:srgbClr val="660033">
                    <a:gamma/>
                    <a:shade val="10196"/>
                    <a:invGamma/>
                  </a:srgbClr>
                </a:gs>
                <a:gs pos="50000">
                  <a:srgbClr val="660033">
                    <a:alpha val="89000"/>
                  </a:srgbClr>
                </a:gs>
                <a:gs pos="100000">
                  <a:srgbClr val="660033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>
                  <a:solidFill>
                    <a:srgbClr val="FFCCFF"/>
                  </a:solidFill>
                  <a:latin typeface="Arial" charset="0"/>
                </a:rPr>
                <a:t>Задания, нацеленные на диагностику предметных компетентностей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23850" y="3860800"/>
            <a:ext cx="8820150" cy="1320800"/>
            <a:chOff x="144" y="2306"/>
            <a:chExt cx="5472" cy="832"/>
          </a:xfrm>
        </p:grpSpPr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44" y="2306"/>
              <a:ext cx="2062" cy="832"/>
            </a:xfrm>
            <a:prstGeom prst="homePlate">
              <a:avLst>
                <a:gd name="adj" fmla="val 56796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>
                  <a:solidFill>
                    <a:srgbClr val="000066"/>
                  </a:solidFill>
                  <a:latin typeface="Arial" charset="0"/>
                </a:rPr>
                <a:t>Использование заданий со свободной формой ответа </a:t>
              </a:r>
            </a:p>
          </p:txBody>
        </p:sp>
        <p:sp>
          <p:nvSpPr>
            <p:cNvPr id="214027" name="Text Box 11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754"/>
            </a:xfrm>
            <a:prstGeom prst="rect">
              <a:avLst/>
            </a:prstGeom>
            <a:gradFill rotWithShape="0">
              <a:gsLst>
                <a:gs pos="0">
                  <a:srgbClr val="660033">
                    <a:gamma/>
                    <a:shade val="10196"/>
                    <a:invGamma/>
                  </a:srgbClr>
                </a:gs>
                <a:gs pos="50000">
                  <a:srgbClr val="660033">
                    <a:alpha val="89000"/>
                  </a:srgbClr>
                </a:gs>
                <a:gs pos="100000">
                  <a:srgbClr val="660033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>
                  <a:solidFill>
                    <a:srgbClr val="FFCCFF"/>
                  </a:solidFill>
                  <a:latin typeface="Arial" charset="0"/>
                </a:rPr>
                <a:t>Задания, нацеленные на диагностику коммуникативной  компетентности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23850" y="5229225"/>
            <a:ext cx="8820150" cy="1635125"/>
            <a:chOff x="144" y="2306"/>
            <a:chExt cx="5472" cy="1030"/>
          </a:xfrm>
        </p:grpSpPr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144" y="2306"/>
              <a:ext cx="2062" cy="640"/>
            </a:xfrm>
            <a:prstGeom prst="homePlate">
              <a:avLst>
                <a:gd name="adj" fmla="val 73835"/>
              </a:avLst>
            </a:prstGeom>
            <a:solidFill>
              <a:srgbClr val="CC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000" b="1">
                  <a:solidFill>
                    <a:srgbClr val="000066"/>
                  </a:solidFill>
                  <a:latin typeface="Arial" charset="0"/>
                </a:rPr>
                <a:t>Использование заданий с новой учебной ситуацией</a:t>
              </a:r>
            </a:p>
          </p:txBody>
        </p:sp>
        <p:sp>
          <p:nvSpPr>
            <p:cNvPr id="214030" name="Text Box 14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984"/>
            </a:xfrm>
            <a:prstGeom prst="rect">
              <a:avLst/>
            </a:prstGeom>
            <a:gradFill rotWithShape="0">
              <a:gsLst>
                <a:gs pos="0">
                  <a:srgbClr val="660033">
                    <a:gamma/>
                    <a:shade val="10196"/>
                    <a:invGamma/>
                  </a:srgbClr>
                </a:gs>
                <a:gs pos="50000">
                  <a:srgbClr val="660033">
                    <a:alpha val="89000"/>
                  </a:srgbClr>
                </a:gs>
                <a:gs pos="100000">
                  <a:srgbClr val="660033">
                    <a:gamma/>
                    <a:shade val="10196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CCFF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ru-RU" sz="2400">
                  <a:solidFill>
                    <a:srgbClr val="FFCCFF"/>
                  </a:solidFill>
                  <a:latin typeface="Arial" charset="0"/>
                </a:rPr>
                <a:t>Задания, нацеленные на диагностику компетентности решения проблем (исследовательской)</a:t>
              </a: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</p:bldLst>
  </p:timing>
</p:sld>
</file>

<file path=ppt/theme/theme1.xml><?xml version="1.0" encoding="utf-8"?>
<a:theme xmlns:a="http://schemas.openxmlformats.org/drawingml/2006/main" name="cdb2004138l">
  <a:themeElements>
    <a:clrScheme name="cdb2004138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cdb2004138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db2004138l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8l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8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7534</TotalTime>
  <Words>3182</Words>
  <Application>Microsoft PowerPoint</Application>
  <PresentationFormat>Экран (4:3)</PresentationFormat>
  <Paragraphs>422</Paragraphs>
  <Slides>50</Slides>
  <Notes>1</Notes>
  <HiddenSlides>15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cdb2004138l</vt:lpstr>
      <vt:lpstr>Слайд 1</vt:lpstr>
      <vt:lpstr>КОЗ и КОТ</vt:lpstr>
      <vt:lpstr>Признаки компетентностно-ориентированных задания (тестов) </vt:lpstr>
      <vt:lpstr>Отличительные признаки КОЗ и КОТ</vt:lpstr>
      <vt:lpstr>Требования к «КОЗ»: </vt:lpstr>
      <vt:lpstr>Слайд 6</vt:lpstr>
      <vt:lpstr>Слайд 7</vt:lpstr>
      <vt:lpstr>Содержание информации источника</vt:lpstr>
      <vt:lpstr>Требования к тексту тестового задания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УРОВНИ ТЕКСТА</vt:lpstr>
      <vt:lpstr>УРОВНИ ТЕКСТА</vt:lpstr>
      <vt:lpstr>УРОВНИ ТЕКСТА</vt:lpstr>
      <vt:lpstr>УРОВНИ ТЕКСТА</vt:lpstr>
      <vt:lpstr>Сложность задания определяется:</vt:lpstr>
      <vt:lpstr>Сложность задания определяется:</vt:lpstr>
      <vt:lpstr>Характер взаимоотношения источников информации</vt:lpstr>
      <vt:lpstr>Характер взаимоотношения источников информации</vt:lpstr>
      <vt:lpstr>Характер взаимоотношения источников информации</vt:lpstr>
      <vt:lpstr>Характер взаимоотношения источников информации</vt:lpstr>
      <vt:lpstr>Характер взаимоотношения источников информации</vt:lpstr>
      <vt:lpstr>Слайд 32</vt:lpstr>
      <vt:lpstr>Слайд 33</vt:lpstr>
      <vt:lpstr>Какого рода вопросы мы задаем школьникам в процессе обучения?</vt:lpstr>
      <vt:lpstr>Слайд 35</vt:lpstr>
      <vt:lpstr>Основополагающий вопрос = Наиболее общий вопрос = Самая общая идея</vt:lpstr>
      <vt:lpstr>Проблемный вопрос = Большой вопрос = Большая идея</vt:lpstr>
      <vt:lpstr>Учебный (частный) вопрос = Самый мелкий вопрос</vt:lpstr>
      <vt:lpstr>Более глубокий взгляд на основополагающие вопросы</vt:lpstr>
      <vt:lpstr>Признаки основополагающих вопросов</vt:lpstr>
      <vt:lpstr>Что не предполагают основополагающие вопросы :</vt:lpstr>
      <vt:lpstr>Примеры основополагающих вопросов</vt:lpstr>
      <vt:lpstr>Зачем использовать основополагающие вопросы в классе?</vt:lpstr>
      <vt:lpstr>Без основополагающих вопросов</vt:lpstr>
      <vt:lpstr>Подсказки для составления основополагающих вопросов</vt:lpstr>
      <vt:lpstr>Посмотрим повнимательней на проблемные  вопросы </vt:lpstr>
      <vt:lpstr>Проблемные вопросы</vt:lpstr>
      <vt:lpstr>Учебные (частные) вопросы</vt:lpstr>
      <vt:lpstr>Слайд 49</vt:lpstr>
      <vt:lpstr>Слайд 50</vt:lpstr>
    </vt:vector>
  </TitlesOfParts>
  <Company>ФИРО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 и обработка данных</dc:title>
  <dc:creator>Зайцева Ольга</dc:creator>
  <cp:lastModifiedBy>fvn</cp:lastModifiedBy>
  <cp:revision>613</cp:revision>
  <cp:lastPrinted>2009-02-08T21:04:07Z</cp:lastPrinted>
  <dcterms:created xsi:type="dcterms:W3CDTF">2007-08-03T07:11:46Z</dcterms:created>
  <dcterms:modified xsi:type="dcterms:W3CDTF">2013-11-28T07:49:43Z</dcterms:modified>
</cp:coreProperties>
</file>