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0" r:id="rId3"/>
    <p:sldId id="261" r:id="rId4"/>
    <p:sldId id="259" r:id="rId5"/>
    <p:sldId id="256" r:id="rId6"/>
    <p:sldId id="257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17947"/>
            <a:ext cx="5554960" cy="221825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/>
              <a:t>Реализация Указа Президента РФ</a:t>
            </a:r>
            <a:br>
              <a:rPr lang="ru-RU" sz="2000" b="1" i="1" dirty="0"/>
            </a:br>
            <a:r>
              <a:rPr lang="ru-RU" sz="2000" b="1" i="1" dirty="0"/>
              <a:t>от 07.05.2018 № 204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«</a:t>
            </a:r>
            <a:r>
              <a:rPr lang="ru-RU" sz="2000" b="1" i="1" dirty="0"/>
              <a:t>О национальных целях и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стратегических задачах </a:t>
            </a:r>
            <a:br>
              <a:rPr lang="ru-RU" sz="2000" b="1" i="1" dirty="0" smtClean="0"/>
            </a:br>
            <a:r>
              <a:rPr lang="ru-RU" sz="2000" b="1" i="1" dirty="0" smtClean="0"/>
              <a:t>развития Российской </a:t>
            </a:r>
            <a:r>
              <a:rPr lang="ru-RU" sz="2000" b="1" i="1" dirty="0"/>
              <a:t>Федерации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на </a:t>
            </a:r>
            <a:r>
              <a:rPr lang="ru-RU" sz="2000" b="1" i="1" dirty="0"/>
              <a:t>период до 2024 года»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561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 </a:t>
            </a:r>
            <a:endParaRPr lang="ru-RU" b="1" i="1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sz="1800" dirty="0"/>
              <a:t>Реализация </a:t>
            </a:r>
            <a:r>
              <a:rPr lang="ru-RU" sz="1800" b="1" i="1" dirty="0"/>
              <a:t>национального проекта  «</a:t>
            </a:r>
            <a:r>
              <a:rPr lang="ru-RU" sz="1800" b="1" i="1" dirty="0" smtClean="0"/>
              <a:t>Образование»</a:t>
            </a:r>
            <a:r>
              <a:rPr lang="ru-RU" sz="1800" dirty="0" smtClean="0"/>
              <a:t>, </a:t>
            </a:r>
            <a:r>
              <a:rPr lang="ru-RU" sz="1800" dirty="0"/>
              <a:t>который включает </a:t>
            </a:r>
            <a:r>
              <a:rPr lang="ru-RU" sz="1800" b="1" dirty="0"/>
              <a:t>8 федеральных проектов</a:t>
            </a:r>
            <a:r>
              <a:rPr lang="ru-RU" sz="1800" dirty="0" smtClean="0"/>
              <a:t>:</a:t>
            </a:r>
          </a:p>
          <a:p>
            <a:endParaRPr lang="ru-RU" sz="1800" dirty="0"/>
          </a:p>
          <a:p>
            <a:pPr lvl="0"/>
            <a:r>
              <a:rPr lang="ru-RU" sz="1800" b="1" dirty="0"/>
              <a:t> 1. Современная школа</a:t>
            </a:r>
            <a:endParaRPr lang="ru-RU" sz="1800" dirty="0"/>
          </a:p>
          <a:p>
            <a:pPr lvl="0"/>
            <a:r>
              <a:rPr lang="ru-RU" sz="1800" b="1" dirty="0"/>
              <a:t> 2. Успех каждого ребенка</a:t>
            </a:r>
            <a:endParaRPr lang="ru-RU" sz="1800" dirty="0"/>
          </a:p>
          <a:p>
            <a:pPr lvl="0"/>
            <a:r>
              <a:rPr lang="ru-RU" sz="1800" b="1" dirty="0"/>
              <a:t> 3. Помощь семьям, имеющим детей</a:t>
            </a:r>
            <a:endParaRPr lang="ru-RU" sz="1800" dirty="0"/>
          </a:p>
          <a:p>
            <a:pPr lvl="0"/>
            <a:r>
              <a:rPr lang="ru-RU" sz="1800" b="1" dirty="0"/>
              <a:t> 4. Цифровая школа</a:t>
            </a:r>
            <a:endParaRPr lang="ru-RU" sz="1800" dirty="0"/>
          </a:p>
          <a:p>
            <a:pPr lvl="0"/>
            <a:r>
              <a:rPr lang="ru-RU" sz="1800" b="1" dirty="0"/>
              <a:t> 5. Учитель будущего</a:t>
            </a:r>
            <a:endParaRPr lang="ru-RU" sz="1800" dirty="0"/>
          </a:p>
          <a:p>
            <a:pPr lvl="0"/>
            <a:r>
              <a:rPr lang="ru-RU" sz="1800" b="1" dirty="0"/>
              <a:t> 6. Молодые профессионалы</a:t>
            </a:r>
            <a:endParaRPr lang="ru-RU" sz="1800" dirty="0"/>
          </a:p>
          <a:p>
            <a:pPr lvl="0"/>
            <a:r>
              <a:rPr lang="ru-RU" sz="1800" b="1" dirty="0"/>
              <a:t> 7. Новые возможности для каждого</a:t>
            </a:r>
            <a:endParaRPr lang="ru-RU" sz="1800" dirty="0"/>
          </a:p>
          <a:p>
            <a:pPr lvl="0"/>
            <a:r>
              <a:rPr lang="ru-RU" sz="1800" b="1" dirty="0"/>
              <a:t> 8. Социальная активность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6012160" y="116632"/>
            <a:ext cx="2664296" cy="2020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75689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Выполнение показателей регионального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проекта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«Успех каждого ребёнка»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5960"/>
              </p:ext>
            </p:extLst>
          </p:nvPr>
        </p:nvGraphicFramePr>
        <p:xfrm>
          <a:off x="251520" y="1476693"/>
          <a:ext cx="7992888" cy="4873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5976664"/>
              </a:tblGrid>
              <a:tr h="144403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«Число участников открытых онлайн-уроков, реализуемых с учетом опыта цикла открытых уроков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», «Уроки настоящего» или иных аналогичных по возможностям, функциям и результатам проектах, направленных на раннюю профориентацию»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19" marR="580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Число участников открытых онлайн-уроков, реализуемых с учетом опыта цикла открытых уроков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», «Уроки настоящего» или иных аналогичных по возможностям, функциям и результатам проектах, направленных на раннюю профориентацию (чел.) - 5820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19" marR="580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2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 портале 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» зарегистрированы  16 общеобразовательных организаций (100%). Согласно графику проведения онлайн-уроков учащиеся 7-11 классов принимают участие в просмотрах. В 2019 году было просмотрено 12 онлайн- уроков : «Проснулся, убери Планету», «Менделеев? Элементарно!», «Настройся на будущее!», «Ура, Мультики!», «Профессия-руководитель», «Наперегонки с будущим»,  «Быстрее! Выше! Умнее!», «Я помню», «Спасатели», «Как создается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хайп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», «Форум профессиональной навигации», «Большой открытый урок».  В просмотре уроков  приняли  участие  5820 обучающихся  ( 485 чел.- каждый урок).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19" marR="580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80920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Выполнение показателей регионального проекта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Успех каждого ребёнка»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82322"/>
              </p:ext>
            </p:extLst>
          </p:nvPr>
        </p:nvGraphicFramePr>
        <p:xfrm>
          <a:off x="1187624" y="1988840"/>
          <a:ext cx="6305550" cy="158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532"/>
                <a:gridCol w="2075009"/>
                <a:gridCol w="2075009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показателя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«Число детей – участников проекта «Билет в будущее»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Плановый показатель 2019 года (чел.)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Число детей – участников проекта «Билет в будущее» (чел.)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72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80920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Выполнение показателей регионального проекта «Успех каждого ребёнка»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75495"/>
              </p:ext>
            </p:extLst>
          </p:nvPr>
        </p:nvGraphicFramePr>
        <p:xfrm>
          <a:off x="611560" y="2060848"/>
          <a:ext cx="7162252" cy="3225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8182"/>
                <a:gridCol w="2794070"/>
              </a:tblGrid>
              <a:tr h="139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Численность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обучающихся по основным образовательным программам начального, основного и среднего общего образования, участвующих в олимпиадах и конкурсах различного уровня, 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395" marR="493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1685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395" marR="493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5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принявших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участие в олимпиадах и иных мероприятиях, поименованных в перечне, утверждаемом Министерством просвещения Российской Федерации на соответствующий учебный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395" marR="493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98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395" marR="493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Показатели проекта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«Цифровая образовательная среда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endParaRPr lang="ru-RU" sz="1800" b="1" dirty="0" smtClean="0"/>
          </a:p>
          <a:p>
            <a:r>
              <a:rPr lang="ru-RU" sz="1800" b="1" dirty="0" smtClean="0"/>
              <a:t>Доля образовательных организаций, </a:t>
            </a:r>
            <a:r>
              <a:rPr lang="ru-RU" sz="1800" b="1" dirty="0" err="1" smtClean="0"/>
              <a:t>обеспеченых</a:t>
            </a:r>
            <a:r>
              <a:rPr lang="ru-RU" sz="1800" b="1" dirty="0" smtClean="0"/>
              <a:t> </a:t>
            </a:r>
            <a:r>
              <a:rPr lang="ru-RU" sz="1800" b="1" dirty="0"/>
              <a:t>Интернет-соединением со скоростью соединения не менее 100Мб/</a:t>
            </a:r>
            <a:r>
              <a:rPr lang="en-US" sz="1800" b="1" dirty="0"/>
              <a:t>c</a:t>
            </a:r>
            <a:r>
              <a:rPr lang="ru-RU" sz="1800" b="1" dirty="0"/>
              <a:t> – для образовательных организаций, расположенных в городах, 50Мб/</a:t>
            </a:r>
            <a:r>
              <a:rPr lang="en-US" sz="1800" b="1" dirty="0"/>
              <a:t>c</a:t>
            </a:r>
            <a:r>
              <a:rPr lang="ru-RU" sz="1800" b="1" dirty="0"/>
              <a:t> – для образовательных организаций, расположенных в </a:t>
            </a:r>
            <a:r>
              <a:rPr lang="ru-RU" sz="1800" b="1" dirty="0" smtClean="0"/>
              <a:t>сельской, </a:t>
            </a:r>
            <a:r>
              <a:rPr lang="ru-RU" sz="1800" b="1" dirty="0"/>
              <a:t>а также гарантированным </a:t>
            </a:r>
            <a:r>
              <a:rPr lang="ru-RU" sz="1800" b="1" dirty="0" smtClean="0"/>
              <a:t>интернет-трафиком -  100 %</a:t>
            </a:r>
            <a:endParaRPr lang="ru-RU" sz="1800" b="1" dirty="0"/>
          </a:p>
          <a:p>
            <a:r>
              <a:rPr lang="ru-RU" sz="1800" b="1" dirty="0"/>
              <a:t>Количество образовательных организаций, оснащенных  комплектами  цифрового  оборудования: </a:t>
            </a:r>
            <a:r>
              <a:rPr lang="ru-RU" sz="1800" b="1" dirty="0" smtClean="0"/>
              <a:t>( по региону 2020 </a:t>
            </a:r>
            <a:r>
              <a:rPr lang="ru-RU" sz="1800" b="1" dirty="0"/>
              <a:t>-101 школа</a:t>
            </a:r>
            <a:r>
              <a:rPr lang="ru-RU" sz="1800" b="1" dirty="0" smtClean="0"/>
              <a:t>, по району 4 школы, </a:t>
            </a:r>
            <a:r>
              <a:rPr lang="ru-RU" sz="1800" b="1" dirty="0"/>
              <a:t>по региону</a:t>
            </a:r>
            <a:r>
              <a:rPr lang="ru-RU" sz="1800" b="1" dirty="0" smtClean="0"/>
              <a:t> </a:t>
            </a:r>
            <a:r>
              <a:rPr lang="ru-RU" sz="1800" b="1" dirty="0"/>
              <a:t>2021 </a:t>
            </a:r>
            <a:r>
              <a:rPr lang="ru-RU" sz="1800" b="1" dirty="0" smtClean="0"/>
              <a:t>- 189 школ, </a:t>
            </a:r>
            <a:r>
              <a:rPr lang="ru-RU" sz="1800" b="1" dirty="0"/>
              <a:t>по району </a:t>
            </a:r>
            <a:r>
              <a:rPr lang="ru-RU" sz="1800" b="1" dirty="0" smtClean="0"/>
              <a:t> 5 школ).</a:t>
            </a:r>
            <a:endParaRPr lang="ru-RU" sz="1800" b="1" dirty="0"/>
          </a:p>
          <a:p>
            <a:r>
              <a:rPr lang="ru-RU" sz="2000" b="1" dirty="0"/>
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ресурса, в общем числе педагогических работников общего образования в 2020 году </a:t>
            </a:r>
            <a:r>
              <a:rPr lang="ru-RU" sz="2000" b="1" dirty="0" smtClean="0"/>
              <a:t>- 5%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8719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Региональный проект «Современная школа»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Распоряжение АВО от 29.10.2018 № 746-р «Об утверждении Комплекса мер и концепций в рамках национального проекта «Образование»</a:t>
            </a:r>
          </a:p>
          <a:p>
            <a:pPr algn="just"/>
            <a:r>
              <a:rPr lang="ru-RU" dirty="0"/>
              <a:t>Паспорт регионального проекта Владимирской области «Современная школа», утвержденный Губернатором области В.В. Сипягиным 14 декабря 2018 г.</a:t>
            </a:r>
          </a:p>
          <a:p>
            <a:pPr algn="just"/>
            <a:r>
              <a:rPr lang="ru-RU" dirty="0" smtClean="0"/>
              <a:t>Соглашение о реализации регионального проекта «Современная школа» на территории Владимирской области № 073-2019-Е10037-1 от 8 февраля 2019 г.</a:t>
            </a:r>
          </a:p>
          <a:p>
            <a:pPr algn="just"/>
            <a:r>
              <a:rPr lang="ru-RU" dirty="0" smtClean="0"/>
              <a:t>Соглашение о предоставлении субсидий из федерального бюджета бюджету Владимирской области на реализацию ФП «Современная школа» № 073-08-2019-537 от 10 февраля 2019 г.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66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Региональный проект «Современная школа»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931224" cy="348498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о</a:t>
            </a:r>
            <a:r>
              <a:rPr lang="ru-RU" sz="2000" b="1" dirty="0" smtClean="0"/>
              <a:t>т 19.10.2018 № ДО-6986-02-07 «О муниципальной составляющей регионального проекта «Современная школа»; </a:t>
            </a:r>
          </a:p>
          <a:p>
            <a:pPr algn="just"/>
            <a:r>
              <a:rPr lang="ru-RU" sz="2000" b="1" dirty="0"/>
              <a:t>о</a:t>
            </a:r>
            <a:r>
              <a:rPr lang="ru-RU" sz="2000" b="1" dirty="0" smtClean="0"/>
              <a:t>т </a:t>
            </a:r>
            <a:r>
              <a:rPr lang="ru-RU" sz="2000" b="1" dirty="0"/>
              <a:t>03.04.2019 № ДО-2612-02-07 «О выполнении показателей </a:t>
            </a:r>
            <a:r>
              <a:rPr lang="ru-RU" sz="2000" b="1" dirty="0" smtClean="0"/>
              <a:t>проекта </a:t>
            </a:r>
            <a:r>
              <a:rPr lang="ru-RU" sz="2000" b="1" dirty="0"/>
              <a:t>«Современная школа</a:t>
            </a:r>
            <a:r>
              <a:rPr lang="ru-RU" sz="2000" b="1" dirty="0" smtClean="0"/>
              <a:t>»;</a:t>
            </a:r>
          </a:p>
          <a:p>
            <a:pPr algn="just"/>
            <a:r>
              <a:rPr lang="ru-RU" sz="2000" b="1" dirty="0"/>
              <a:t>о</a:t>
            </a:r>
            <a:r>
              <a:rPr lang="ru-RU" sz="2000" b="1" dirty="0" smtClean="0"/>
              <a:t>т 26.09.2019 № ДО-7669-02-07 «О методических рекомендациях по вопросам </a:t>
            </a:r>
            <a:r>
              <a:rPr lang="ru-RU" sz="2000" b="1" dirty="0"/>
              <a:t>реализации основных и дополнительных общеобразовательных программ в сетевой </a:t>
            </a:r>
            <a:r>
              <a:rPr lang="ru-RU" sz="2000" b="1" dirty="0" smtClean="0"/>
              <a:t>форме»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96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Главные цифры проекта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«Современная школа»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(к 2024 году)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b="1" dirty="0" smtClean="0"/>
              <a:t>создание </a:t>
            </a:r>
            <a:r>
              <a:rPr lang="ru-RU" sz="2200" b="1" dirty="0"/>
              <a:t>современной материально-технической базы в </a:t>
            </a:r>
            <a:r>
              <a:rPr lang="ru-RU" sz="2200" b="1" dirty="0" smtClean="0"/>
              <a:t>126 школах </a:t>
            </a:r>
            <a:r>
              <a:rPr lang="ru-RU" sz="2200" b="1" dirty="0"/>
              <a:t>в сельской местности и малых </a:t>
            </a:r>
            <a:r>
              <a:rPr lang="ru-RU" sz="2200" b="1" dirty="0" smtClean="0"/>
              <a:t>городах </a:t>
            </a:r>
            <a:r>
              <a:rPr lang="ru-RU" sz="2200" b="1" dirty="0" smtClean="0"/>
              <a:t>(по региону 2019-21</a:t>
            </a:r>
            <a:r>
              <a:rPr lang="ru-RU" sz="2200" b="1" dirty="0" smtClean="0"/>
              <a:t>; 2020-42; </a:t>
            </a:r>
            <a:r>
              <a:rPr lang="ru-RU" sz="2200" b="1" dirty="0" smtClean="0"/>
              <a:t>2021-21, по </a:t>
            </a:r>
            <a:r>
              <a:rPr lang="ru-RU" sz="2200" b="1" dirty="0"/>
              <a:t>району </a:t>
            </a:r>
            <a:r>
              <a:rPr lang="ru-RU" sz="2200" b="1" dirty="0" smtClean="0"/>
              <a:t>2019-2; 2020-2</a:t>
            </a:r>
            <a:r>
              <a:rPr lang="ru-RU" sz="2200" b="1" dirty="0"/>
              <a:t>; </a:t>
            </a:r>
            <a:r>
              <a:rPr lang="ru-RU" sz="2200" b="1" dirty="0" smtClean="0"/>
              <a:t>2021-1</a:t>
            </a:r>
            <a:r>
              <a:rPr lang="ru-RU" sz="2200" b="1" dirty="0"/>
              <a:t>)</a:t>
            </a:r>
            <a:endParaRPr lang="ru-RU" sz="2200" b="1" dirty="0" smtClean="0"/>
          </a:p>
          <a:p>
            <a:pPr algn="just"/>
            <a:r>
              <a:rPr lang="ru-RU" sz="2200" b="1" dirty="0" smtClean="0"/>
              <a:t>участие </a:t>
            </a:r>
            <a:r>
              <a:rPr lang="ru-RU" sz="2200" b="1" dirty="0"/>
              <a:t>70% школьников в различных формах сопровождения и </a:t>
            </a:r>
            <a:r>
              <a:rPr lang="ru-RU" sz="2200" b="1" dirty="0" smtClean="0"/>
              <a:t>наставничества; (2019-3%; 2020-10%; 2021-20%; 2022-35%; 2023-50%; 2024-70%)</a:t>
            </a:r>
          </a:p>
          <a:p>
            <a:pPr algn="just"/>
            <a:r>
              <a:rPr lang="ru-RU" sz="2200" b="1" dirty="0" smtClean="0"/>
              <a:t>реализация </a:t>
            </a:r>
            <a:r>
              <a:rPr lang="ru-RU" sz="2200" b="1" dirty="0"/>
              <a:t>общеобразовательных программ в сетевой форме 70% организаций </a:t>
            </a:r>
            <a:r>
              <a:rPr lang="ru-RU" sz="2200" b="1" dirty="0" smtClean="0"/>
              <a:t>начального общего, основного общего </a:t>
            </a:r>
            <a:r>
              <a:rPr lang="ru-RU" sz="2200" b="1" dirty="0"/>
              <a:t>и среднего общего </a:t>
            </a:r>
            <a:r>
              <a:rPr lang="ru-RU" sz="2200" b="1" dirty="0" smtClean="0"/>
              <a:t>образования;</a:t>
            </a:r>
          </a:p>
          <a:p>
            <a:pPr algn="just"/>
            <a:r>
              <a:rPr lang="ru-RU" sz="2200" b="1" dirty="0"/>
              <a:t>реализация механизмов вовлечения общественно-деловых объединений и участия представителей работодателей в принятии решений по вопросам управления развитием ОО в 70% общеобразовательных организаций</a:t>
            </a:r>
            <a:endParaRPr lang="ru-RU" sz="2200" b="1" dirty="0">
              <a:latin typeface="Times New Roman"/>
              <a:ea typeface="Times New Roman"/>
            </a:endParaRPr>
          </a:p>
          <a:p>
            <a:pPr algn="just"/>
            <a:r>
              <a:rPr lang="ru-RU" sz="2200" b="1" dirty="0" smtClean="0"/>
              <a:t> участие региона в комплексной оценке </a:t>
            </a:r>
            <a:r>
              <a:rPr lang="ru-RU" sz="2200" b="1" dirty="0"/>
              <a:t>качества общего </a:t>
            </a:r>
            <a:r>
              <a:rPr lang="ru-RU" sz="2200" b="1" dirty="0" smtClean="0"/>
              <a:t>образования (2020 год);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29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80920" cy="10129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Показатели проекта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«Современная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школа» 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2019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0497855"/>
              </p:ext>
            </p:extLst>
          </p:nvPr>
        </p:nvGraphicFramePr>
        <p:xfrm>
          <a:off x="395536" y="1556792"/>
          <a:ext cx="7776864" cy="504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175"/>
                <a:gridCol w="4707393"/>
                <a:gridCol w="2424296"/>
              </a:tblGrid>
              <a:tr h="562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целей и показателей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Фактическое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значение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2019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12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Численность обучающихся 1-11 классов, охваченных основными и дополнительными общеобразовательными программами цифрового, естественнонаучного и гуманитарного профилей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602 чел.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</a:tr>
              <a:tr h="56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обучающихся, вовлеченных в различные формы сопровождения и наставничества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118 чел / </a:t>
                      </a:r>
                      <a:r>
                        <a:rPr lang="ru-RU" sz="1400" b="1" dirty="0">
                          <a:effectLst/>
                        </a:rPr>
                        <a:t>3</a:t>
                      </a:r>
                      <a:r>
                        <a:rPr lang="ru-RU" sz="1400" b="1" dirty="0" smtClean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</a:tr>
              <a:tr h="937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 организаций, реализующих программы начального общего, основного общего и среднего общего образования, в сетевой форме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 / 6%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</a:tr>
              <a:tr h="1499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 общеобразовательных организаций, в которых реализуются механизмы вовлечения общественно-деловых объединений и участвуют представители работодателей в принятии решений по вопросам управления развитием ОО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 / 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92" marR="523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8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03232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Центры образования цифрового и гуманитарного профилей «Точка роста»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796065"/>
              </p:ext>
            </p:extLst>
          </p:nvPr>
        </p:nvGraphicFramePr>
        <p:xfrm>
          <a:off x="395536" y="980728"/>
          <a:ext cx="7992888" cy="5778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743"/>
                <a:gridCol w="3996445"/>
                <a:gridCol w="1715350"/>
                <a:gridCol w="1715350"/>
              </a:tblGrid>
              <a:tr h="1008112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Наименование индикатора/показателя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Плановое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значение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 2019 г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Вяткинская СОШ/ Муромцевская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СОШ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Фактическое</a:t>
                      </a:r>
                    </a:p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значение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 2019 г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indent="36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Вяткинская СОШ/ Муромцевская СОШ</a:t>
                      </a:r>
                    </a:p>
                    <a:p>
                      <a:pPr indent="36000" algn="ctr">
                        <a:spcAft>
                          <a:spcPts val="0"/>
                        </a:spcAft>
                      </a:pP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4146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Численность детей, обучающихся по предметной области «Технология» на базе Центров (человек)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marL="0" indent="18000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  / 293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244 / 304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  <a:tr h="544146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Численность детей, обучающихся по предметной области «ОБЖ» на базе Центров (человек)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marL="0" marR="0" indent="180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  / 169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marL="0" marR="0" indent="14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151 / 181</a:t>
                      </a:r>
                    </a:p>
                  </a:txBody>
                  <a:tcPr marL="51014" marR="51014" marT="0" marB="0" anchor="ctr"/>
                </a:tc>
              </a:tr>
              <a:tr h="544146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Численность детей, обучающихся по предметной области «Информатика» на базе Центров (человек)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marL="0" marR="0" indent="180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 / 68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marL="0" marR="0" indent="14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 / 76</a:t>
                      </a:r>
                    </a:p>
                  </a:txBody>
                  <a:tcPr marL="51014" marR="51014" marT="0" marB="0" anchor="ctr"/>
                </a:tc>
              </a:tr>
              <a:tr h="544146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Численность детей, занимающихся шахматами на постоянной основе, на базе Центров (человек)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indent="180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25 / 20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/ 58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  <a:tr h="680183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Численность человек, ежемесячно использующих инфраструктуру Центров для дистанционного образования (человек)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indent="180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120 / 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 / 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  <a:tr h="544146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Численность человек, ежемесячно вовлеченных в программу социально-культурных компетенций (человек)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indent="180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150 / 120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305 / 304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  <a:tr h="408110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проведенных на площадке Центров социокультурных мероприятий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indent="180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 / 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/ 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  <a:tr h="544146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Повышение квалификации педагогов по предмету «Технология</a:t>
                      </a:r>
                      <a:r>
                        <a:rPr lang="ru-RU" sz="1200" b="1" dirty="0" smtClean="0">
                          <a:effectLst/>
                        </a:rPr>
                        <a:t>», ежегодно </a:t>
                      </a:r>
                      <a:r>
                        <a:rPr lang="ru-RU" sz="1200" b="1" dirty="0">
                          <a:effectLst/>
                        </a:rPr>
                        <a:t>(процентов)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indent="1800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  <a:tr h="408110">
                <a:tc>
                  <a:txBody>
                    <a:bodyPr/>
                    <a:lstStyle/>
                    <a:p>
                      <a:pPr indent="36000" algn="ctr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014" marR="510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Повышение квалификации сотрудников </a:t>
                      </a:r>
                      <a:r>
                        <a:rPr lang="ru-RU" sz="1200" b="1" dirty="0" smtClean="0">
                          <a:effectLst/>
                        </a:rPr>
                        <a:t>Центров, </a:t>
                      </a:r>
                      <a:r>
                        <a:rPr lang="ru-RU" sz="1200" b="1" dirty="0">
                          <a:effectLst/>
                        </a:rPr>
                        <a:t>ежегодно (процентов)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/>
                </a:tc>
                <a:tc>
                  <a:txBody>
                    <a:bodyPr/>
                    <a:lstStyle/>
                    <a:p>
                      <a:pPr indent="1800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4" marR="510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5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998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Показатели проекта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«Успех каждого ребенка»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/>
              <a:t>Доля детей в возрасте от 5 до 18 лет, охваченных дополнительным образованием к концу  2024 года  должна составлять  80% (2019 - 73%; 2020 – 75%;2021 -76%; 2022 -77%; 2023 - 78,5 %; 2024- 80%);</a:t>
            </a:r>
          </a:p>
          <a:p>
            <a:r>
              <a:rPr lang="ru-RU" sz="2200" b="1" dirty="0"/>
              <a:t>Доля детей с ограниченными возможностями здоровья, охваченных программами дополнительного образования, в том числе с использованием дистанционных технологий  к концу  2024 года  должна составлять  70% (2019 - 34%; 2020 – 46%; 2021 -52%; 2022 -58%; 2023 - 64 %; 2024- 70%);</a:t>
            </a:r>
          </a:p>
          <a:p>
            <a:r>
              <a:rPr lang="ru-RU" sz="2200" b="1" dirty="0"/>
              <a:t>Число детей – участников проекта «Билет в будущее» </a:t>
            </a:r>
            <a:endParaRPr lang="ru-RU" sz="2200" b="1" dirty="0" smtClean="0"/>
          </a:p>
          <a:p>
            <a:pPr marL="0" indent="0">
              <a:buNone/>
            </a:pPr>
            <a:r>
              <a:rPr lang="ru-RU" sz="2200" b="1" dirty="0"/>
              <a:t> </a:t>
            </a:r>
            <a:r>
              <a:rPr lang="ru-RU" sz="2200" b="1" dirty="0" smtClean="0"/>
              <a:t>    </a:t>
            </a:r>
            <a:r>
              <a:rPr lang="ru-RU" sz="2200" b="1" dirty="0"/>
              <a:t>( по региону 2019 г. -  план 800 чел., факт 942 чел.;  по </a:t>
            </a:r>
            <a:r>
              <a:rPr lang="ru-RU" sz="2200" b="1" dirty="0" smtClean="0"/>
              <a:t>           району </a:t>
            </a:r>
            <a:r>
              <a:rPr lang="ru-RU" sz="2200" b="1" dirty="0"/>
              <a:t>– план 50 чел., факт -72чел.).</a:t>
            </a:r>
          </a:p>
          <a:p>
            <a:r>
              <a:rPr lang="ru-RU" sz="2200" b="1" dirty="0"/>
              <a:t>Число участников открытых онлайн-уроков, реализуемых с учетом опыта цикла открытых уроков «</a:t>
            </a:r>
            <a:r>
              <a:rPr lang="ru-RU" sz="2200" b="1" dirty="0" err="1"/>
              <a:t>Проектория</a:t>
            </a:r>
            <a:r>
              <a:rPr lang="ru-RU" sz="2200" b="1" dirty="0"/>
              <a:t>», «Уроки настоящего» или иных аналогичных по возможностям, функциям и результатам проектах, направленных на раннюю профориентацию» - 485 чел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56288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80920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Выполнение показателей регионального проекта «Успех каждого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ребёнка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»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63186"/>
              </p:ext>
            </p:extLst>
          </p:nvPr>
        </p:nvGraphicFramePr>
        <p:xfrm>
          <a:off x="611560" y="2204864"/>
          <a:ext cx="7848872" cy="357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020"/>
                <a:gridCol w="1847236"/>
                <a:gridCol w="2052082"/>
                <a:gridCol w="1999534"/>
              </a:tblGrid>
              <a:tr h="16561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Число детей в возрасте от 5 до 18 лет в муниципальном образовании (данные Росстата)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 детей в возрасте от 5 до 18 лет, охваченных дополнительным образованием (оперативные данные МООУО)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Доля детей в возрасте от 5 до 18 лет, охваченных дополнительным образованием (из графы 3)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Доля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детей в возрасте от 5 до 18 лет, охваченных дополнительным образованием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4989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3642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(ЦВР -683, ДЮСШ-745, ДШИ 290. Итого 1718 чел.)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1924 чел. в ОО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73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6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Выполнение показателей регионального проекта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Успех каждого ребёнка»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65978"/>
              </p:ext>
            </p:extLst>
          </p:nvPr>
        </p:nvGraphicFramePr>
        <p:xfrm>
          <a:off x="395537" y="1484784"/>
          <a:ext cx="8208911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368151"/>
                <a:gridCol w="1296145"/>
                <a:gridCol w="1512167"/>
                <a:gridCol w="1944216"/>
              </a:tblGrid>
              <a:tr h="2620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показателя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Число детей (в возрасте от 5 до 18 лет) с ограниченными возможностями здоровья в образовательных организациях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Из них детей с ограниченными возможностями здоровья, охваченных программами дополнительного образования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Из них детей, охваченных программами дополнительного образования с использованием дистанционных  технологий (из графы 3)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Доля детей с ограниченными возможностями здоровья, охваченных программами дополнительного образования (из графы 3)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1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84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Доля детей с ограниченными возможностями здоровья, охваченных программами дополнительного образования, в том числе с использованием дистанционных технологий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(40 детей – ДОУ,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17 детей -ОО)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3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1352</Words>
  <Application>Microsoft Office PowerPoint</Application>
  <PresentationFormat>Экран (4:3)</PresentationFormat>
  <Paragraphs>193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Реализация Указа Президента РФ от 07.05.2018 № 204  «О национальных целях и  стратегических задачах  развития Российской Федерации  на период до 2024 года»</vt:lpstr>
      <vt:lpstr>Региональный проект «Современная школа»</vt:lpstr>
      <vt:lpstr>Региональный проект «Современная школа»</vt:lpstr>
      <vt:lpstr>Главные цифры проекта  «Современная школа» (к 2024 году)</vt:lpstr>
      <vt:lpstr> Показатели проекта  «Современная школа» в 2019 году</vt:lpstr>
      <vt:lpstr> Центры образования цифрового и гуманитарного профилей «Точка роста»</vt:lpstr>
      <vt:lpstr>Показатели проекта  «Успех каждого ребенка» </vt:lpstr>
      <vt:lpstr>Выполнение показателей регионального проекта «Успех каждого ребёнка» </vt:lpstr>
      <vt:lpstr>Выполнение показателей регионального проекта «Успех каждого ребёнка» </vt:lpstr>
      <vt:lpstr>Выполнение показателей регионального проекта  «Успех каждого ребёнка» </vt:lpstr>
      <vt:lpstr>Выполнение показателей регионального проекта «Успех каждого ребёнка» </vt:lpstr>
      <vt:lpstr>Выполнение показателей регионального проекта «Успех каждого ребёнка» </vt:lpstr>
      <vt:lpstr>Показатели проекта  «Цифровая образовательная среда»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проект «Современная школа»</dc:title>
  <dc:creator>Ольга Владимировна Спицына</dc:creator>
  <cp:lastModifiedBy>1</cp:lastModifiedBy>
  <cp:revision>38</cp:revision>
  <dcterms:created xsi:type="dcterms:W3CDTF">2019-11-28T10:21:19Z</dcterms:created>
  <dcterms:modified xsi:type="dcterms:W3CDTF">2019-12-26T07:27:33Z</dcterms:modified>
</cp:coreProperties>
</file>