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5" r:id="rId4"/>
    <p:sldId id="266" r:id="rId5"/>
    <p:sldId id="267" r:id="rId6"/>
    <p:sldId id="260" r:id="rId7"/>
    <p:sldId id="261" r:id="rId8"/>
    <p:sldId id="262" r:id="rId9"/>
    <p:sldId id="256" r:id="rId10"/>
    <p:sldId id="263" r:id="rId11"/>
    <p:sldId id="264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62" y="-5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4301" y="1607262"/>
            <a:ext cx="88081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i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Mongolian Baiti" pitchFamily="66" charset="0"/>
              </a:rPr>
              <a:t>Русский язык</a:t>
            </a:r>
            <a:endParaRPr lang="ru-RU" sz="8800" b="1" i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Mongolian Baiti" pitchFamily="66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54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 descr="800px-Дети_на_книге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87475"/>
            <a:ext cx="1619672" cy="1116124"/>
          </a:xfrm>
          <a:prstGeom prst="rect">
            <a:avLst/>
          </a:prstGeom>
        </p:spPr>
      </p:pic>
      <p:pic>
        <p:nvPicPr>
          <p:cNvPr id="9" name="Рисунок 8" descr="83e6d734402b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 flipH="1">
            <a:off x="7956376" y="3617222"/>
            <a:ext cx="1187624" cy="149281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7504" y="472269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Monotype Corsiva" pitchFamily="66" charset="0"/>
              </a:rPr>
              <a:t>Бондарева Л. </a:t>
            </a:r>
            <a:r>
              <a:rPr lang="ru-RU" sz="1200" smtClean="0">
                <a:solidFill>
                  <a:srgbClr val="0070C0"/>
                </a:solidFill>
                <a:latin typeface="Monotype Corsiva" pitchFamily="66" charset="0"/>
              </a:rPr>
              <a:t>А.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 userDrawn="1"/>
        </p:nvSpPr>
        <p:spPr>
          <a:xfrm>
            <a:off x="971600" y="555526"/>
            <a:ext cx="7344816" cy="4176464"/>
          </a:xfrm>
          <a:prstGeom prst="snip2DiagRect">
            <a:avLst>
              <a:gd name="adj1" fmla="val 23088"/>
              <a:gd name="adj2" fmla="val 38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hop-akbooks.ru" TargetMode="External"/><Relationship Id="rId2" Type="http://schemas.openxmlformats.org/officeDocument/2006/relationships/hyperlink" Target="https://vpr.statgrad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9582"/>
            <a:ext cx="7772400" cy="1640757"/>
          </a:xfrm>
        </p:spPr>
        <p:txBody>
          <a:bodyPr>
            <a:no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Подготовка к ВПР по русскому языку.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МО учителей малокомплектных классов,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Малкова Л. В.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Русский язык, 2 класс.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43558"/>
            <a:ext cx="7416824" cy="4032448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6200" b="1" dirty="0" smtClean="0">
                <a:solidFill>
                  <a:srgbClr val="002060"/>
                </a:solidFill>
              </a:rPr>
              <a:t>Дополнительные задания:</a:t>
            </a:r>
          </a:p>
          <a:p>
            <a:r>
              <a:rPr lang="ru-RU" sz="6200" dirty="0" smtClean="0">
                <a:solidFill>
                  <a:srgbClr val="002060"/>
                </a:solidFill>
              </a:rPr>
              <a:t>В каких словах, кроме указанных, ещё есть орфограммы?</a:t>
            </a:r>
          </a:p>
          <a:p>
            <a:r>
              <a:rPr lang="ru-RU" sz="6200" dirty="0" smtClean="0">
                <a:solidFill>
                  <a:srgbClr val="002060"/>
                </a:solidFill>
              </a:rPr>
              <a:t>Подчеркните грамматическую основу во втором предложении.</a:t>
            </a:r>
          </a:p>
          <a:p>
            <a:r>
              <a:rPr lang="ru-RU" sz="6200" dirty="0" smtClean="0">
                <a:solidFill>
                  <a:srgbClr val="002060"/>
                </a:solidFill>
              </a:rPr>
              <a:t>Назовите слова, где звуков больше, чем букв.</a:t>
            </a:r>
          </a:p>
          <a:p>
            <a:r>
              <a:rPr lang="ru-RU" sz="6200" dirty="0" smtClean="0">
                <a:solidFill>
                  <a:srgbClr val="002060"/>
                </a:solidFill>
              </a:rPr>
              <a:t>Назовите слова, где все согласные звуки звонкие</a:t>
            </a:r>
          </a:p>
          <a:p>
            <a:r>
              <a:rPr lang="ru-RU" sz="6200" dirty="0" smtClean="0">
                <a:solidFill>
                  <a:srgbClr val="002060"/>
                </a:solidFill>
              </a:rPr>
              <a:t>Запишите транскрипцию слова </a:t>
            </a:r>
            <a:r>
              <a:rPr lang="ru-RU" sz="6200" b="1" dirty="0" smtClean="0">
                <a:solidFill>
                  <a:srgbClr val="002060"/>
                </a:solidFill>
              </a:rPr>
              <a:t>полозья</a:t>
            </a:r>
            <a:r>
              <a:rPr lang="ru-RU" sz="6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6200" dirty="0" smtClean="0">
                <a:solidFill>
                  <a:srgbClr val="002060"/>
                </a:solidFill>
              </a:rPr>
              <a:t>Сделайте </a:t>
            </a:r>
            <a:r>
              <a:rPr lang="ru-RU" sz="6200" dirty="0" err="1" smtClean="0">
                <a:solidFill>
                  <a:srgbClr val="002060"/>
                </a:solidFill>
              </a:rPr>
              <a:t>звуко</a:t>
            </a:r>
            <a:r>
              <a:rPr lang="ru-RU" sz="6200" dirty="0" smtClean="0">
                <a:solidFill>
                  <a:srgbClr val="002060"/>
                </a:solidFill>
              </a:rPr>
              <a:t>-буквенный разбор слова </a:t>
            </a:r>
            <a:r>
              <a:rPr lang="ru-RU" sz="6200" b="1" dirty="0" smtClean="0">
                <a:solidFill>
                  <a:srgbClr val="002060"/>
                </a:solidFill>
              </a:rPr>
              <a:t>день</a:t>
            </a:r>
            <a:r>
              <a:rPr lang="ru-RU" sz="6200" dirty="0" smtClean="0">
                <a:solidFill>
                  <a:srgbClr val="002060"/>
                </a:solidFill>
              </a:rPr>
              <a:t>.</a:t>
            </a:r>
            <a:endParaRPr lang="ru-RU" sz="6200" dirty="0"/>
          </a:p>
        </p:txBody>
      </p:sp>
      <p:pic>
        <p:nvPicPr>
          <p:cNvPr id="1027" name="Picture 3" descr="C:\Users\Home\Pictures\img0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8" r="11523" b="40148"/>
          <a:stretch/>
        </p:blipFill>
        <p:spPr bwMode="auto">
          <a:xfrm>
            <a:off x="2127902" y="627534"/>
            <a:ext cx="5252410" cy="18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1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915566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внимание,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latin typeface="Monotype Corsiva" pitchFamily="66" charset="0"/>
              </a:rPr>
              <a:t>т</a:t>
            </a: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ворческих Вам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 успехов!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55526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ВПР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обеспечение единства образовательного пространства Российской Федерации и поддержки введения Федерального государственного образовательного стандарта за счет предоставления образовательным организациям единых проверочных материалов и единых критериев оценивания учебных достижений.</a:t>
            </a:r>
            <a:endParaRPr lang="ru-RU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73213" y="1200150"/>
            <a:ext cx="7570787" cy="3394075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Назначение ВПР – </a:t>
            </a:r>
          </a:p>
          <a:p>
            <a:pPr marL="0" lv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оценить уровень общеобразовательной подготовки обучающихся  4 класса в соответствии с требованиями ФГОС.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05979"/>
            <a:ext cx="6840760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Образцы заданий ВПР по русскому языку.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19621"/>
            <a:ext cx="6480720" cy="3175001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5979"/>
            <a:ext cx="7643192" cy="857250"/>
          </a:xfrm>
        </p:spPr>
        <p:txBody>
          <a:bodyPr>
            <a:normAutofit fontScale="90000"/>
          </a:bodyPr>
          <a:lstStyle/>
          <a:p>
            <a:pPr lvl="0" indent="450215">
              <a:lnSpc>
                <a:spcPct val="115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Проблемы </a:t>
            </a:r>
            <a:r>
              <a:rPr lang="ru-RU" sz="27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подготовки учащихся в части формирования </a:t>
            </a:r>
            <a:br>
              <a:rPr lang="ru-RU" sz="27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ea typeface="Calibri"/>
                <a:cs typeface="Times New Roman" pitchFamily="18" charset="0"/>
              </a:rPr>
              <a:t>предметных результатов по русскому языку</a:t>
            </a: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00151"/>
            <a:ext cx="7859216" cy="3394472"/>
          </a:xfrm>
        </p:spPr>
        <p:txBody>
          <a:bodyPr>
            <a:normAutofit fontScale="77500" lnSpcReduction="20000"/>
          </a:bodyPr>
          <a:lstStyle/>
          <a:p>
            <a:pPr marL="185738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Недостаточный уровень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сформированности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185738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предметных умений:</a:t>
            </a:r>
          </a:p>
          <a:p>
            <a:pPr marL="185738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распознавать и соблюдать орфоэпические нормы;</a:t>
            </a:r>
          </a:p>
          <a:p>
            <a:pPr marL="185738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классифицировать звуки;</a:t>
            </a:r>
          </a:p>
          <a:p>
            <a:pPr marL="185738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распознавать основную мысль текста; </a:t>
            </a:r>
          </a:p>
          <a:p>
            <a:pPr marL="185738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составлять план прочитанного текста,</a:t>
            </a:r>
          </a:p>
          <a:p>
            <a:pPr marL="185738" lvl="0" indent="0" algn="just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распознавать значение слова, формулировать его в письменном виде;</a:t>
            </a:r>
          </a:p>
          <a:p>
            <a:pPr marL="185738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подбирать синонимы и антонимы к слову;</a:t>
            </a:r>
          </a:p>
          <a:p>
            <a:pPr marL="185738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распознавать части речи в предложении;</a:t>
            </a:r>
          </a:p>
          <a:p>
            <a:pPr marL="185738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распознавать грамматические  признаки;</a:t>
            </a:r>
          </a:p>
          <a:p>
            <a:pPr marL="185738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выражать просьбу, благодарность или отказ в письменной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3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Виды работ, которые можно  использовать на уроках русского языка при подготовке к </a:t>
            </a:r>
            <a:r>
              <a:rPr lang="ru-RU" sz="2800" b="1" dirty="0" smtClean="0">
                <a:solidFill>
                  <a:srgbClr val="002060"/>
                </a:solidFill>
              </a:rPr>
              <a:t>ВПР.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00150"/>
            <a:ext cx="7776864" cy="37478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600" b="1" dirty="0">
                <a:solidFill>
                  <a:srgbClr val="002060"/>
                </a:solidFill>
              </a:rPr>
              <a:t>При подготовке учащихся к диктанту можно использовать следующие виды работ: ЧАСТЬ 1</a:t>
            </a:r>
            <a:endParaRPr lang="ru-RU" sz="2600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2600" dirty="0">
                <a:solidFill>
                  <a:srgbClr val="002060"/>
                </a:solidFill>
              </a:rPr>
              <a:t>1. Орфографические минутки.</a:t>
            </a:r>
          </a:p>
          <a:p>
            <a:pPr lvl="0">
              <a:buNone/>
            </a:pPr>
            <a:r>
              <a:rPr lang="ru-RU" sz="2600" dirty="0">
                <a:solidFill>
                  <a:srgbClr val="002060"/>
                </a:solidFill>
              </a:rPr>
              <a:t>2. Зрительные диктанты</a:t>
            </a:r>
          </a:p>
          <a:p>
            <a:pPr lvl="0">
              <a:buNone/>
            </a:pPr>
            <a:r>
              <a:rPr lang="ru-RU" sz="2600" dirty="0">
                <a:solidFill>
                  <a:srgbClr val="002060"/>
                </a:solidFill>
              </a:rPr>
              <a:t>3.Объяснительные, предупредительные и проверочные диктанты.</a:t>
            </a:r>
          </a:p>
          <a:p>
            <a:pPr lvl="0">
              <a:buNone/>
            </a:pPr>
            <a:r>
              <a:rPr lang="ru-RU" sz="2600" dirty="0">
                <a:solidFill>
                  <a:srgbClr val="002060"/>
                </a:solidFill>
              </a:rPr>
              <a:t>4.Списывание текстов с «пропущенными буквами», с исправлением орфографических ошибок, с «пропуском» пунктуационных знаков.</a:t>
            </a:r>
          </a:p>
          <a:p>
            <a:pPr lvl="0">
              <a:buNone/>
            </a:pPr>
            <a:r>
              <a:rPr lang="ru-RU" sz="2600" dirty="0">
                <a:solidFill>
                  <a:srgbClr val="002060"/>
                </a:solidFill>
              </a:rPr>
              <a:t>5. Классификация слов по наличию морфем в корне слова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6. Разбор предложения по членам предложения.</a:t>
            </a:r>
          </a:p>
          <a:p>
            <a:pPr lvl="0">
              <a:buNone/>
            </a:pPr>
            <a:endParaRPr lang="ru-RU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ea typeface="+mn-ea"/>
                <a:cs typeface="+mn-cs"/>
              </a:rPr>
              <a:t>ЧАСТЬ </a:t>
            </a:r>
            <a:r>
              <a:rPr lang="ru-RU" sz="2400" b="1" dirty="0" smtClean="0">
                <a:solidFill>
                  <a:srgbClr val="002060"/>
                </a:solidFill>
                <a:ea typeface="+mn-ea"/>
                <a:cs typeface="+mn-cs"/>
              </a:rPr>
              <a:t>2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7574"/>
            <a:ext cx="7272808" cy="3607049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Arial" pitchFamily="34" charset="0"/>
              <a:buAutoNum type="arabicPeriod"/>
            </a:pPr>
            <a:r>
              <a:rPr lang="ru-RU" sz="2200" dirty="0">
                <a:solidFill>
                  <a:srgbClr val="002060"/>
                </a:solidFill>
              </a:rPr>
              <a:t>Упражнения в классификации согласных звуков.</a:t>
            </a:r>
          </a:p>
          <a:p>
            <a:pPr marL="457200" lvl="0" indent="-457200">
              <a:buFont typeface="Arial" pitchFamily="34" charset="0"/>
              <a:buAutoNum type="arabicPeriod"/>
            </a:pPr>
            <a:r>
              <a:rPr lang="ru-RU" sz="2200" dirty="0">
                <a:solidFill>
                  <a:srgbClr val="002060"/>
                </a:solidFill>
              </a:rPr>
              <a:t>Упражнения для развития умения разбирать слова по составу.</a:t>
            </a:r>
          </a:p>
          <a:p>
            <a:pPr marL="457200" lvl="0" indent="-457200">
              <a:buFont typeface="Arial" pitchFamily="34" charset="0"/>
              <a:buAutoNum type="arabicPeriod"/>
            </a:pPr>
            <a:r>
              <a:rPr lang="ru-RU" sz="2200" dirty="0">
                <a:solidFill>
                  <a:srgbClr val="002060"/>
                </a:solidFill>
              </a:rPr>
              <a:t>Упражнения для развития умения распознавать значение конкретного слова по тексту и формулировать значение слова в письменной форме.</a:t>
            </a:r>
          </a:p>
          <a:p>
            <a:pPr marL="457200" lvl="0" indent="-457200">
              <a:buFont typeface="Arial" pitchFamily="34" charset="0"/>
              <a:buAutoNum type="arabicPeriod"/>
            </a:pPr>
            <a:r>
              <a:rPr lang="ru-RU" sz="2200" dirty="0">
                <a:solidFill>
                  <a:srgbClr val="002060"/>
                </a:solidFill>
              </a:rPr>
              <a:t>Упражнения для развития умения распознавать части речи и их грамматические признаки в предложении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pPr marL="457200" lvl="0" indent="-457200">
              <a:buFont typeface="Arial" pitchFamily="34" charset="0"/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Учить строить речевые высказывания в письменной форме.</a:t>
            </a:r>
            <a:endParaRPr lang="ru-RU" sz="2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0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500" b="1" dirty="0" smtClean="0">
                <a:solidFill>
                  <a:srgbClr val="002060"/>
                </a:solidFill>
              </a:rPr>
              <a:t> </a:t>
            </a:r>
            <a:br>
              <a:rPr lang="ru-RU" sz="2500" b="1" dirty="0" smtClean="0">
                <a:solidFill>
                  <a:srgbClr val="002060"/>
                </a:solidFill>
              </a:rPr>
            </a:br>
            <a:r>
              <a:rPr lang="ru-RU" sz="2500" b="1" dirty="0" smtClean="0">
                <a:solidFill>
                  <a:srgbClr val="002060"/>
                </a:solidFill>
              </a:rPr>
              <a:t>При отборе заданий</a:t>
            </a:r>
            <a:br>
              <a:rPr lang="ru-RU" sz="2500" b="1" dirty="0" smtClean="0">
                <a:solidFill>
                  <a:srgbClr val="002060"/>
                </a:solidFill>
              </a:rPr>
            </a:br>
            <a:r>
              <a:rPr lang="ru-RU" sz="2500" b="1" dirty="0" smtClean="0">
                <a:solidFill>
                  <a:srgbClr val="002060"/>
                </a:solidFill>
              </a:rPr>
              <a:t> важно выдержать такие принципы: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00151"/>
            <a:ext cx="6696744" cy="3394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Задания  должны быть разнообразными.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Заданий должно быть достаточно, чтобы сделать вывод о достижении планируемого результата.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Задания должны быть </a:t>
            </a:r>
            <a:r>
              <a:rPr lang="ru-RU" sz="2200" dirty="0" err="1" smtClean="0">
                <a:solidFill>
                  <a:srgbClr val="002060"/>
                </a:solidFill>
              </a:rPr>
              <a:t>разноуровневыми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771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507702"/>
          </a:xfrm>
        </p:spPr>
        <p:txBody>
          <a:bodyPr>
            <a:normAutofit fontScale="90000"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При подготовке к ВПР можно использовать:</a:t>
            </a:r>
            <a:r>
              <a:rPr lang="ru-RU" sz="2300" b="1" dirty="0">
                <a:solidFill>
                  <a:srgbClr val="002060"/>
                </a:solidFill>
              </a:rPr>
              <a:t/>
            </a:r>
            <a:br>
              <a:rPr lang="ru-RU" sz="2300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1200151"/>
            <a:ext cx="7859216" cy="3394472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Задания , размещённые на сайте:</a:t>
            </a:r>
            <a:r>
              <a:rPr lang="ru-RU" dirty="0" smtClean="0">
                <a:solidFill>
                  <a:srgbClr val="1F497D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hlinkClick r:id="rId2"/>
              </a:rPr>
              <a:t>https://vpr.statgrad.org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hlinkClick r:id="rId2"/>
              </a:rPr>
              <a:t>/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sz="2200" dirty="0" smtClean="0">
                <a:solidFill>
                  <a:srgbClr val="002060"/>
                </a:solidFill>
                <a:ea typeface="Times New Roman"/>
                <a:cs typeface="Times New Roman"/>
              </a:rPr>
              <a:t>Рабочую тетрадь «Готовимся </a:t>
            </a:r>
            <a:r>
              <a:rPr lang="ru-RU" sz="2200" dirty="0">
                <a:solidFill>
                  <a:srgbClr val="002060"/>
                </a:solidFill>
                <a:ea typeface="Times New Roman"/>
                <a:cs typeface="Times New Roman"/>
              </a:rPr>
              <a:t>к Всероссийской проверочной работе</a:t>
            </a:r>
            <a:r>
              <a:rPr lang="ru-RU" sz="2200" dirty="0" smtClean="0">
                <a:solidFill>
                  <a:srgbClr val="002060"/>
                </a:solidFill>
                <a:ea typeface="Times New Roman"/>
                <a:cs typeface="Times New Roman"/>
              </a:rPr>
              <a:t>». </a:t>
            </a:r>
          </a:p>
          <a:p>
            <a:pPr>
              <a:lnSpc>
                <a:spcPct val="115000"/>
              </a:lnSpc>
            </a:pPr>
            <a:r>
              <a:rPr lang="ru-RU" sz="2200" dirty="0" smtClean="0">
                <a:solidFill>
                  <a:srgbClr val="002060"/>
                </a:solidFill>
                <a:ea typeface="Times New Roman"/>
                <a:cs typeface="Times New Roman"/>
              </a:rPr>
              <a:t>Пособия «Подготовка к ВПР» (2 – 4 4л.)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200" dirty="0">
                <a:solidFill>
                  <a:srgbClr val="002060"/>
                </a:solidFill>
                <a:ea typeface="Calibri"/>
                <a:cs typeface="Times New Roman"/>
              </a:rPr>
              <a:t>Издательство Академкнига/Учебник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info@shop-akbooks.ru</a:t>
            </a:r>
            <a:endParaRPr lang="ru-RU" sz="18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sz="2200" dirty="0" smtClean="0">
                <a:solidFill>
                  <a:srgbClr val="002060"/>
                </a:solidFill>
                <a:ea typeface="Calibri"/>
                <a:cs typeface="Times New Roman"/>
              </a:rPr>
              <a:t>      Предлагают демоверсии бесплатно. </a:t>
            </a:r>
          </a:p>
          <a:p>
            <a:pPr>
              <a:lnSpc>
                <a:spcPct val="115000"/>
              </a:lnSpc>
            </a:pPr>
            <a:r>
              <a:rPr lang="ru-RU" sz="2200" dirty="0" smtClean="0">
                <a:solidFill>
                  <a:srgbClr val="002060"/>
                </a:solidFill>
                <a:ea typeface="Calibri"/>
              </a:rPr>
              <a:t>Разработать </a:t>
            </a:r>
            <a:r>
              <a:rPr lang="ru-RU" sz="2200" dirty="0">
                <a:solidFill>
                  <a:srgbClr val="002060"/>
                </a:solidFill>
                <a:ea typeface="Calibri"/>
              </a:rPr>
              <a:t>метапредметные задания  </a:t>
            </a:r>
            <a:r>
              <a:rPr lang="ru-RU" sz="2200" dirty="0" smtClean="0">
                <a:solidFill>
                  <a:srgbClr val="002060"/>
                </a:solidFill>
                <a:ea typeface="Calibri"/>
              </a:rPr>
              <a:t>к упражнениям  </a:t>
            </a:r>
            <a:r>
              <a:rPr lang="ru-RU" sz="2200" dirty="0">
                <a:solidFill>
                  <a:srgbClr val="002060"/>
                </a:solidFill>
                <a:ea typeface="Calibri"/>
              </a:rPr>
              <a:t>по русскому </a:t>
            </a:r>
            <a:r>
              <a:rPr lang="ru-RU" sz="2200" dirty="0" smtClean="0">
                <a:solidFill>
                  <a:srgbClr val="002060"/>
                </a:solidFill>
                <a:ea typeface="Calibri"/>
              </a:rPr>
              <a:t>языку.</a:t>
            </a:r>
            <a:endParaRPr lang="ru-RU" sz="22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2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2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411</Words>
  <Application>Microsoft Office PowerPoint</Application>
  <PresentationFormat>Экран (16:9)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Подготовка к ВПР по русскому языку.</vt:lpstr>
      <vt:lpstr>Презентация PowerPoint</vt:lpstr>
      <vt:lpstr>Презентация PowerPoint</vt:lpstr>
      <vt:lpstr> Образцы заданий ВПР по русскому языку.</vt:lpstr>
      <vt:lpstr>  Проблемы подготовки учащихся в части формирования  предметных результатов по русскому языку </vt:lpstr>
      <vt:lpstr>Виды работ, которые можно  использовать на уроках русского языка при подготовке к ВПР.</vt:lpstr>
      <vt:lpstr>ЧАСТЬ 2</vt:lpstr>
      <vt:lpstr>  При отборе заданий  важно выдержать такие принципы:</vt:lpstr>
      <vt:lpstr>  При подготовке к ВПР можно использовать: </vt:lpstr>
      <vt:lpstr>Русский язык, 2 класс.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Home</cp:lastModifiedBy>
  <cp:revision>20</cp:revision>
  <dcterms:created xsi:type="dcterms:W3CDTF">2017-09-24T03:54:10Z</dcterms:created>
  <dcterms:modified xsi:type="dcterms:W3CDTF">2019-02-11T18:03:52Z</dcterms:modified>
</cp:coreProperties>
</file>