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70" r:id="rId5"/>
    <p:sldId id="263" r:id="rId6"/>
    <p:sldId id="264" r:id="rId7"/>
    <p:sldId id="262" r:id="rId8"/>
    <p:sldId id="266" r:id="rId9"/>
    <p:sldId id="265" r:id="rId10"/>
    <p:sldId id="259" r:id="rId11"/>
    <p:sldId id="261" r:id="rId12"/>
    <p:sldId id="267" r:id="rId13"/>
    <p:sldId id="26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>
        <p:scale>
          <a:sx n="100" d="100"/>
          <a:sy n="100" d="100"/>
        </p:scale>
        <p:origin x="-9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4EDD-520C-470F-9EF9-BAF752FF4A1C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A9F0-A547-4913-8C9F-8390EC075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75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4EDD-520C-470F-9EF9-BAF752FF4A1C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A9F0-A547-4913-8C9F-8390EC075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684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4EDD-520C-470F-9EF9-BAF752FF4A1C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A9F0-A547-4913-8C9F-8390EC075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4EDD-520C-470F-9EF9-BAF752FF4A1C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A9F0-A547-4913-8C9F-8390EC075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92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4EDD-520C-470F-9EF9-BAF752FF4A1C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A9F0-A547-4913-8C9F-8390EC075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16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4EDD-520C-470F-9EF9-BAF752FF4A1C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A9F0-A547-4913-8C9F-8390EC075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88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4EDD-520C-470F-9EF9-BAF752FF4A1C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A9F0-A547-4913-8C9F-8390EC075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51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4EDD-520C-470F-9EF9-BAF752FF4A1C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A9F0-A547-4913-8C9F-8390EC075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9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4EDD-520C-470F-9EF9-BAF752FF4A1C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A9F0-A547-4913-8C9F-8390EC075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27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4EDD-520C-470F-9EF9-BAF752FF4A1C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A9F0-A547-4913-8C9F-8390EC075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8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4EDD-520C-470F-9EF9-BAF752FF4A1C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A9F0-A547-4913-8C9F-8390EC075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1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64EDD-520C-470F-9EF9-BAF752FF4A1C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3A9F0-A547-4913-8C9F-8390EC075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49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clck/jsredir?from=yandex.ru%3Bimages%2Fsearch%3Bimages%3B%3B&amp;text=&amp;etext=8821.wI3JxrxJVivKg6gVKAh75577JDvr0M4I-mTfBhOlImqGBzdxIjaxTX0zls4c_YzaSvs0_u3dVkj5Ep4ewmeDw5ConmodSi8Bqtuke2i6VH46KE8MMhTm_INTG7aKsl05.8be782930e4687ca01859356713f21005a014d04&amp;uuid=&amp;state=tid_Wvm4RM28ca_MiO4Ne9osTPtpHS9wicjEF5X7fRziVPIHCd9FyQ,,&amp;data=UlNrNmk5WktYejY4cHFySjRXSWhXQkNDTTRPd3dlNGVMVnpqUG9xWVhQSkJKWXhDYjlRdmIycFVqSWl5a3Z2TkdEaTdsMjE5eUhBNjE2SUEzQ243VzVMMWkwWTktMHF2NTNXRGFrb3dSX2lhWVdGUVpqUGw5cXMyb29SV0V3LVFScjM0RUd4eTNnOHJ6Q1Y0Z0VfdUFvYlYwc0lYbVF1cllVRVd0R3NmbHRZeldsVDc1ZkZnVHZ2QmtUMnd0NGRiNnlUNmxjZ3hjT19RS0tjeERabE51TjJCeHhwbEhlT3kydmlwZk9kSVZHNW9PS3ZkWGhfREowdm1jR3F6SFR3bTZweUc1dEtqbkdkakFNNXVYczVtaTFlekJLeVFUT0pNYWM3SHkzYWZWR0FObVJpX0RKZmtEZTRCUXZnalkxTUdtSTNmdGhONlc2VDc2ZFBraGFyeVhDc1NYMFRod004QlVJN1p5VHp0elI4VHN1bGk4YmtES3lBM09NRUZQXzU4VWhXeDRlYUc4dDJlNElhc2JxUGkwalU4WldGMXE5OU5MNTl5X0pJX0hfbV9ZcnZOakZ2eWY4LTk2MkE2VElrRHBCb0ZwT29Sb3FDTUx1MFZGbm9hTWl5SWh6bzNpMHVVcTFkYjNBMEJIMmZZaHM0MmpNamZqbklkQjFiT2xLVURTN3BUQm9ESHFsNG9kb0tkR1doVGN0bHBoQ25TUlBncnBFQWQ4RGhlaVUtQW0tVVQzdHZyN0R5cWhVU0pGdW11T3VMMTVCaUxucl9QMDFzWlpZWC1YOTVPcHhrdnNvWWlqYlhDcHltUEstSUtHbklUOG0wYm9GakVhQzVRMnltZDdhdUZmZ1dNQlZkOGVCTFFJcmZCVm5ha3FRdVQ4b2NkOEdqeGhIVnAwYTBPYjZETU1PeV9KYTVvcldfemp1M2FoMEJMRlVxRWt5MC1TMXZvU29TZlVLdVFyS0FZZ3FnaDhzR2pqN0hfNjZwTGhNVHFVb3NPNHpVdmZjb2tuQ1VuZUs5YllNUUZsRmw3UEpOODh2ZWx3ejFBckthRVc5MlNpWUIxZkR6RUFBV0JoWmk0WnoyQlRQN1JuWlRKem9pXw,,&amp;sign=a6c73dc3b620ea17bf20e2877394c98e&amp;keyno=0&amp;b64e=2&amp;l10n=ru" TargetMode="External"/><Relationship Id="rId3" Type="http://schemas.openxmlformats.org/officeDocument/2006/relationships/hyperlink" Target="https://dic.academic.ru/" TargetMode="External"/><Relationship Id="rId7" Type="http://schemas.openxmlformats.org/officeDocument/2006/relationships/hyperlink" Target="http://yandex.ru/clck/jsredir?from=yandex.ru%3Bimages%2Fsearch%3Bimages%3B%3B&amp;text=&amp;etext=8821.GI75-rraIaVActpnpV57_gobnhZSLl2bUJlIiEP7PbrkCu_jGuuQISAriMo9b21tN59jnY62krUlpHwq5Nz3SUZAII9kkXUbFSsRC9zpOzA.e0ca782fdf8c2f3d791c7ad4f4311bc5e37168c3&amp;uuid=&amp;state=tid_Wvm4RM28ca_MiO4Ne9osTPtpHS9wicjEF5X7fRziVPIHCd9FyQ,,&amp;data=UlNrNmk5WktYejR0eWJFYk1LdmtxcFVhS1dQN0xjS1prakNCZXVDdUN6eHhqQXlHUUk2eGpEc2JOb084eVdIMGlsQUtUbTBPRHNJTXgwUU5Hbk9uekFieGdxT09TWlVOdV9jVllDZEFwcl82UVFvVE50dXp0MEZyQl9aSlY1QVc,&amp;sign=d0653dc9b5d6878befd9fada8d82e2b9&amp;keyno=0&amp;b64e=2&amp;l10n=ru" TargetMode="External"/><Relationship Id="rId2" Type="http://schemas.openxmlformats.org/officeDocument/2006/relationships/hyperlink" Target="http://yandex.ru/clck/jsredir?from=yandex.ru%3Bimages%2Fsearch%3Bimages%3B%3B&amp;text=&amp;etext=8821.4YnQAORcW8Ut6kEN_ALCh-gxm0ruMFHWLKy_zQgV3laeC4lTi2O6wnC01tXQ9JTvDetMtEJMqTnfZs1y4Ctv_g.e6cc8775cb3cefa13f719bc1815a81bf4c716578&amp;uuid=&amp;state=tid_Wvm4RM28ca_MiO4Ne9osTPtpHS9wicjEF5X7fRziVPIHCd9FyQ,,&amp;data=UlNrNmk5WktYejR0eWJFYk1LdmtxcVc1ZnZmTWRnQXp4dUtmRUx5Z0tFc0t5ZW5NSHhIOUM4Uk1qc2h2NWoxVk0wb29pTkl1aHZnRUxNMlg1alpGSWtIdkxkWks0R2I2SUo5TW5fU2FYekg2TU5fZmN3SGJFMl85azBXb09sOThrVThVcmQxSGdPQ1RULWxMRDhTeXVpR1ZmVlRxUkR6RmQtNzNDSW1ydUJveTIyeUE2U050OGVVR3dURl9tODFaVE01MFkwbHpvbFR5eGZaazduLS1aMWVLYjdjNXNrMXk,&amp;sign=8577ce06425852f83ec022686e5a5f44&amp;keyno=0&amp;b64e=2&amp;l10n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clck/jsredir?from=yandex.ru%3Bimages%2Fsearch%3Bimages%3B%3B&amp;text=&amp;etext=8821.Llyih2S43FuC3rdUQYY7OTmCsXJH5ByTjNpuSxY-5mXCH0Y2HRlVUQ4NvaoMzh0DcL_RHXwYOJZ7g4OZyBxdjQ.f73137283bb47efb45750174725fc3714154e2ef&amp;uuid=&amp;state=tid_Wvm4RM28ca_MiO4Ne9osTPtpHS9wicjEF5X7fRziVPIHCd9FyQ,,&amp;data=UlNrNmk5WktYejR0eWJFYk1LdmtxcEotNXlYZk1Ed0VKb0V6S1BNTWFOd3Y3Q2hHOU84VUEtckFJdkJ6VHBpNGJkbVprUkRGQjZzTmQ1S0MteFVDazlkTUxFUzZGeWNHb0sxOUZvUXByelNySkVub2xtZ1pVVmh3cm1mSlJfQ2Q,&amp;sign=9a3083e44d598a2804dbc32894b2836e&amp;keyno=0&amp;b64e=2&amp;l10n=ru" TargetMode="External"/><Relationship Id="rId5" Type="http://schemas.openxmlformats.org/officeDocument/2006/relationships/hyperlink" Target="http://yandex.ru/clck/jsredir?from=yandex.ru%3Bimages%2Fsearch%3Bimages%3B%3B&amp;text=&amp;etext=8821.wqVCup7ydUgh9P9VOe7P3VGdwMp7DvafwYPI_4IY3jgJYyZaMIFTdlVhhfVkirTgR7DwW-0ciPOFFQX98UJsYYk61vaikJs_TT3siyVd4gBjoxUJcSMqPmN9SE2_XordOgOUZi41ZanfkqtdklI_Gg.2ccd358adc08a2210db23ab03749504e06a2f6f0&amp;uuid=&amp;state=tid_Wvm4RM28ca_MiO4Ne9osTPtpHS9wicjEF5X7fRziVPIHCd9FyQ,,&amp;data=UlNrNmk5WktYejY4cHFySjRXSWhXSGZYeTc1QmlaOVBBT0pkRlhkU0VqNTdhbWVlOU5UNWladThFcXFBVldZZ01oM29WZGlybU5qVUo1Z1dYeGZYc244ZEJTeDg0MWlWUXVZQXpSUUg5SDlfZG5VaEpubUluSHFlSWpKNkJ0eVA,&amp;sign=d440b74d16e1fdc6e04713048f890e08&amp;keyno=0&amp;b64e=2&amp;l10n=ru" TargetMode="External"/><Relationship Id="rId4" Type="http://schemas.openxmlformats.org/officeDocument/2006/relationships/hyperlink" Target="http://yandex.ru/clck/jsredir?from=yandex.ru%3Bimages%2Fsearch%3Bimages%3B%3B&amp;text=&amp;etext=8821.fJ8E21w9JLgyYYMjs-1wsR4XA6ToVtE3IG6sEc4v3H1fAZC2Dpbal5TWQR82Z9XnLCK8Ht2YsbjJJHIbBVI_drWVZSG3YR93qYJu5ZAuF7E.127a8120e7de542b61ab53653aaefecac1500e21&amp;uuid=&amp;state=tid_Wvm4RM28ca_MiO4Ne9osTPtpHS9wicjEF5X7fRziVPIHCd9FyQ,,&amp;data=UlNrNmk5WktYejY4cHFySjRXSWhXTmF5N1dUZ3FnRlNxQUhDUFdzNlZrZXBnem5xZUI2MlJ2OFBqaW9Fekg5T2dQRXpzb0J5OFJGc08wSy0wQ1hkSUdfWWJ2bkdIUS1ocmRUbGZ6VFNHdF80dmJkMXNWTnlFU1FUWEhuZlg2ODBFSldteG90a3I5anFSU0pJTHA0T1FRTXV3dk9HNEJ5cWdHSG1RVWR5WWZrLVJ4TXZmLUgzMkEsLA,,&amp;sign=baf2a8ef60f1c8d07dc5510d4ab0edc8&amp;keyno=0&amp;b64e=2&amp;l10n=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81468" y="534552"/>
            <a:ext cx="6505732" cy="3392871"/>
          </a:xfrm>
        </p:spPr>
        <p:txBody>
          <a:bodyPr>
            <a:normAutofit/>
          </a:bodyPr>
          <a:lstStyle/>
          <a:p>
            <a:r>
              <a:rPr lang="ru-RU" sz="8000" b="1" dirty="0" smtClean="0"/>
              <a:t>Василий Андреевич Жуковский</a:t>
            </a:r>
            <a:endParaRPr lang="ru-RU" sz="8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01193" y="4167266"/>
            <a:ext cx="5816183" cy="2143592"/>
          </a:xfrm>
        </p:spPr>
        <p:txBody>
          <a:bodyPr>
            <a:normAutofit/>
          </a:bodyPr>
          <a:lstStyle/>
          <a:p>
            <a:r>
              <a:rPr lang="ru-RU" sz="7200" i="1" dirty="0" smtClean="0"/>
              <a:t>Поэт и христианин</a:t>
            </a:r>
            <a:endParaRPr lang="ru-RU" sz="72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47" y="534552"/>
            <a:ext cx="4602387" cy="57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59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0972800" cy="1325563"/>
          </a:xfrm>
        </p:spPr>
        <p:txBody>
          <a:bodyPr/>
          <a:lstStyle/>
          <a:p>
            <a:r>
              <a:rPr lang="ru-RU" dirty="0" smtClean="0"/>
              <a:t>Надежда русской </a:t>
            </a:r>
            <a:br>
              <a:rPr lang="ru-RU" dirty="0" smtClean="0"/>
            </a:br>
            <a:r>
              <a:rPr lang="ru-RU" dirty="0" smtClean="0"/>
              <a:t>словесности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950531"/>
            <a:ext cx="5569712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avatars.mds.yandex.net/get-zen_doc/1668009/pub_5dc704c3e8c8e22cded824e6_5dc706c9418cd54d70f280f0/scale_120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6" b="2041"/>
          <a:stretch/>
        </p:blipFill>
        <p:spPr bwMode="auto">
          <a:xfrm>
            <a:off x="6917195" y="231775"/>
            <a:ext cx="3779380" cy="5226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5274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8724" y="365125"/>
            <a:ext cx="6600826" cy="4254500"/>
          </a:xfrm>
        </p:spPr>
        <p:txBody>
          <a:bodyPr/>
          <a:lstStyle/>
          <a:p>
            <a:r>
              <a:rPr lang="ru-RU" dirty="0" smtClean="0"/>
              <a:t>Орест Кипренский . Портрет В. Жуковского.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«…Мир существует только для души человеческой…»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21" t="5327" r="-73" b="9084"/>
          <a:stretch/>
        </p:blipFill>
        <p:spPr>
          <a:xfrm>
            <a:off x="571500" y="1270000"/>
            <a:ext cx="4133850" cy="4465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1593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2289175"/>
            <a:ext cx="5291787" cy="4352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2300" y="365125"/>
            <a:ext cx="4381500" cy="9874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avatars.mds.yandex.net/get-pdb/2187500/120e56e5-8dd6-423e-a87c-73d03021e4da/s120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31" r="4873" b="404"/>
          <a:stretch/>
        </p:blipFill>
        <p:spPr bwMode="auto">
          <a:xfrm>
            <a:off x="6021873" y="365125"/>
            <a:ext cx="4860969" cy="5105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304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64261"/>
            <a:ext cx="10515600" cy="4351338"/>
          </a:xfrm>
        </p:spPr>
        <p:txBody>
          <a:bodyPr/>
          <a:lstStyle/>
          <a:p>
            <a:r>
              <a:rPr lang="en-US" b="1" i="0" u="none" strike="noStrike" dirty="0" smtClean="0">
                <a:solidFill>
                  <a:srgbClr val="007700"/>
                </a:solidFill>
                <a:effectLst/>
                <a:latin typeface="Helvetica" panose="020B0604020202020204" pitchFamily="34" charset="0"/>
                <a:hlinkClick r:id="rId2"/>
              </a:rPr>
              <a:t>900igr.net</a:t>
            </a:r>
            <a:endParaRPr lang="ru-RU" b="1" i="0" u="none" strike="noStrike" dirty="0" smtClean="0">
              <a:solidFill>
                <a:srgbClr val="007700"/>
              </a:solidFill>
              <a:effectLst/>
              <a:latin typeface="Helvetica" panose="020B0604020202020204" pitchFamily="34" charset="0"/>
            </a:endParaRPr>
          </a:p>
          <a:p>
            <a:r>
              <a:rPr lang="ru-RU" b="1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dic.academic.ru</a:t>
            </a:r>
            <a:endParaRPr lang="ru-RU" b="1" u="sng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b="1" i="0" u="none" strike="noStrike" dirty="0" smtClean="0">
                <a:solidFill>
                  <a:srgbClr val="007700"/>
                </a:solidFill>
                <a:effectLst/>
                <a:latin typeface="Helvetica" panose="020B0604020202020204" pitchFamily="34" charset="0"/>
                <a:hlinkClick r:id="rId4"/>
              </a:rPr>
              <a:t>opisanie-kartin.com</a:t>
            </a:r>
            <a:endParaRPr lang="ru-RU" b="1" i="0" u="none" strike="noStrike" dirty="0" smtClean="0">
              <a:solidFill>
                <a:srgbClr val="007700"/>
              </a:solidFill>
              <a:effectLst/>
              <a:latin typeface="Helvetica" panose="020B0604020202020204" pitchFamily="34" charset="0"/>
            </a:endParaRPr>
          </a:p>
          <a:p>
            <a:r>
              <a:rPr lang="en-US" b="1" i="0" u="none" strike="noStrike" dirty="0" smtClean="0">
                <a:solidFill>
                  <a:srgbClr val="007700"/>
                </a:solidFill>
                <a:effectLst/>
                <a:latin typeface="Helvetica" panose="020B0604020202020204" pitchFamily="34" charset="0"/>
                <a:hlinkClick r:id="rId5"/>
              </a:rPr>
              <a:t>regnum.ru</a:t>
            </a:r>
            <a:endParaRPr lang="ru-RU" b="1" i="0" u="none" strike="noStrike" dirty="0" smtClean="0">
              <a:solidFill>
                <a:srgbClr val="007700"/>
              </a:solidFill>
              <a:effectLst/>
              <a:latin typeface="Helvetica" panose="020B0604020202020204" pitchFamily="34" charset="0"/>
            </a:endParaRPr>
          </a:p>
          <a:p>
            <a:r>
              <a:rPr lang="en-US" b="1" i="0" u="none" strike="noStrike" dirty="0" smtClean="0">
                <a:solidFill>
                  <a:srgbClr val="007700"/>
                </a:solidFill>
                <a:effectLst/>
                <a:latin typeface="Helvetica" panose="020B0604020202020204" pitchFamily="34" charset="0"/>
                <a:hlinkClick r:id="rId6"/>
              </a:rPr>
              <a:t>tulainpast.ru</a:t>
            </a:r>
            <a:endParaRPr lang="ru-RU" b="1" i="0" u="none" strike="noStrike" dirty="0" smtClean="0">
              <a:solidFill>
                <a:srgbClr val="007700"/>
              </a:solidFill>
              <a:effectLst/>
              <a:latin typeface="Helvetica" panose="020B0604020202020204" pitchFamily="34" charset="0"/>
            </a:endParaRPr>
          </a:p>
          <a:p>
            <a:pPr marL="0" indent="0" fontAlgn="ctr">
              <a:buNone/>
            </a:pPr>
            <a:r>
              <a:rPr lang="ru-RU" b="1" i="0" u="none" strike="noStrike" dirty="0" smtClean="0">
                <a:solidFill>
                  <a:srgbClr val="007700"/>
                </a:solidFill>
                <a:effectLst/>
                <a:latin typeface="Helvetica" panose="020B0604020202020204" pitchFamily="34" charset="0"/>
                <a:hlinkClick r:id="rId7"/>
              </a:rPr>
              <a:t>   </a:t>
            </a:r>
            <a:r>
              <a:rPr lang="en-US" b="1" i="0" u="none" strike="noStrike" dirty="0" smtClean="0">
                <a:solidFill>
                  <a:srgbClr val="007700"/>
                </a:solidFill>
                <a:effectLst/>
                <a:latin typeface="Helvetica" panose="020B0604020202020204" pitchFamily="34" charset="0"/>
                <a:hlinkClick r:id="rId7"/>
              </a:rPr>
              <a:t>belev-pravda.ru</a:t>
            </a:r>
            <a:endParaRPr lang="en-US" b="0" i="0" u="none" strike="noStrike" dirty="0" smtClean="0">
              <a:solidFill>
                <a:srgbClr val="007700"/>
              </a:solidFill>
              <a:effectLst/>
              <a:latin typeface="Helvetica" panose="020B0604020202020204" pitchFamily="34" charset="0"/>
              <a:hlinkClick r:id="rId8"/>
            </a:endParaRPr>
          </a:p>
          <a:p>
            <a:r>
              <a:rPr lang="en-US" b="1" i="0" u="none" strike="noStrike" dirty="0" smtClean="0">
                <a:solidFill>
                  <a:srgbClr val="007700"/>
                </a:solidFill>
                <a:effectLst/>
                <a:latin typeface="Helvetica" panose="020B0604020202020204" pitchFamily="34" charset="0"/>
                <a:hlinkClick r:id="rId8"/>
              </a:rPr>
              <a:t>istockphoto.com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370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09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599" y="365125"/>
            <a:ext cx="3717561" cy="6020684"/>
          </a:xfrm>
        </p:spPr>
        <p:txBody>
          <a:bodyPr>
            <a:normAutofit/>
          </a:bodyPr>
          <a:lstStyle/>
          <a:p>
            <a:r>
              <a:rPr lang="ru-RU" sz="7200" dirty="0" smtClean="0"/>
              <a:t>Тульская губерния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г. </a:t>
            </a:r>
            <a:r>
              <a:rPr lang="ru-RU" sz="6000" dirty="0" err="1" smtClean="0"/>
              <a:t>Белёв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5400" dirty="0" err="1" smtClean="0"/>
              <a:t>с.</a:t>
            </a:r>
            <a:r>
              <a:rPr lang="ru-RU" sz="4800" dirty="0" err="1" smtClean="0"/>
              <a:t>Мишенское</a:t>
            </a:r>
            <a:endParaRPr lang="ru-RU" sz="4800" dirty="0"/>
          </a:p>
        </p:txBody>
      </p:sp>
      <p:pic>
        <p:nvPicPr>
          <p:cNvPr id="9220" name="Picture 4" descr="http://www.etomesto.ru/map/base/71/1835-tula-savink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27" y="365124"/>
            <a:ext cx="7704171" cy="603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94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56223"/>
            <a:ext cx="10515600" cy="92939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Вблизи </a:t>
            </a:r>
            <a:r>
              <a:rPr lang="ru-RU" sz="6000" dirty="0" err="1" smtClean="0"/>
              <a:t>Белёва</a:t>
            </a:r>
            <a:endParaRPr lang="ru-RU" sz="6000" dirty="0"/>
          </a:p>
        </p:txBody>
      </p:sp>
      <p:pic>
        <p:nvPicPr>
          <p:cNvPr id="10242" name="Picture 2" descr="https://www.kurrort.ru/userfiles/clauses/large/2/15611_alupkinskiy-park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" b="7843"/>
          <a:stretch/>
        </p:blipFill>
        <p:spPr bwMode="auto">
          <a:xfrm>
            <a:off x="1838169" y="245203"/>
            <a:ext cx="8490054" cy="5226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96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989593"/>
            <a:ext cx="10515600" cy="696019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Гимназия</a:t>
            </a:r>
            <a:endParaRPr lang="ru-RU" sz="5400" dirty="0"/>
          </a:p>
        </p:txBody>
      </p:sp>
      <p:pic>
        <p:nvPicPr>
          <p:cNvPr id="3074" name="Picture 2" descr="http://www.tulainpast.ru/userfiles/image/stories/Schools/Real_uchilische/1909%20%D0%A0%D0%B5%D0%B0%D0%BB%D1%8C%D0%BD%D0%BE%D0%B5%20%D1%83%D1%87%D0%B8%D0%BB%D0%B8%D1%89%D0%B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/>
          <a:stretch/>
        </p:blipFill>
        <p:spPr bwMode="auto">
          <a:xfrm>
            <a:off x="979638" y="245204"/>
            <a:ext cx="10232723" cy="5624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86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4570" y="365125"/>
            <a:ext cx="3747541" cy="603563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Благородный</a:t>
            </a:r>
            <a:br>
              <a:rPr lang="ru-RU" sz="4800" dirty="0" smtClean="0"/>
            </a:br>
            <a:r>
              <a:rPr lang="ru-RU" sz="4800" dirty="0" smtClean="0"/>
              <a:t> пансион </a:t>
            </a:r>
            <a:br>
              <a:rPr lang="ru-RU" sz="4800" dirty="0" smtClean="0"/>
            </a:br>
            <a:r>
              <a:rPr lang="ru-RU" sz="4800" dirty="0" smtClean="0"/>
              <a:t>при</a:t>
            </a:r>
            <a:br>
              <a:rPr lang="ru-RU" sz="4800" dirty="0" smtClean="0"/>
            </a:br>
            <a:r>
              <a:rPr lang="ru-RU" sz="4800" dirty="0" smtClean="0"/>
              <a:t>Московском Университете</a:t>
            </a:r>
            <a:endParaRPr lang="ru-RU" sz="4800" dirty="0"/>
          </a:p>
        </p:txBody>
      </p:sp>
      <p:pic>
        <p:nvPicPr>
          <p:cNvPr id="4098" name="Picture 2" descr="http://lermont-moscow.ru/images/stories/Images/01/moskow-pans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55" y="365125"/>
            <a:ext cx="8047515" cy="6035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285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754" y="5201587"/>
            <a:ext cx="11547424" cy="145404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Окрестности </a:t>
            </a:r>
            <a:r>
              <a:rPr lang="ru-RU" sz="4000" dirty="0" err="1" smtClean="0"/>
              <a:t>Мишенского</a:t>
            </a:r>
            <a:r>
              <a:rPr lang="ru-RU" sz="4000" dirty="0" smtClean="0"/>
              <a:t>. Рисунок В.А. Жуковского</a:t>
            </a:r>
            <a:endParaRPr lang="ru-RU" sz="4000" dirty="0"/>
          </a:p>
        </p:txBody>
      </p:sp>
      <p:pic>
        <p:nvPicPr>
          <p:cNvPr id="2050" name="Picture 2" descr="https://cf.ppt-online.org/files/slide/1/19eIngxOmaBJEqDpCYS4lz2yvR5khHPLuisVFA/slide-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22121" r="8886" b="26894"/>
          <a:stretch/>
        </p:blipFill>
        <p:spPr bwMode="auto">
          <a:xfrm>
            <a:off x="559634" y="212904"/>
            <a:ext cx="11362544" cy="484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825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1488" y="365125"/>
            <a:ext cx="6002311" cy="609563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600" dirty="0" smtClean="0"/>
              <a:t>Певец во стане русских воинов</a:t>
            </a:r>
            <a:endParaRPr lang="ru-RU" sz="6000" dirty="0"/>
          </a:p>
        </p:txBody>
      </p:sp>
      <p:pic>
        <p:nvPicPr>
          <p:cNvPr id="6146" name="Picture 2" descr="https://obzor.city/data/image/news_2012/11/novotomsk/39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74" y="365124"/>
            <a:ext cx="4796214" cy="6232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780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86202"/>
            <a:ext cx="10515600" cy="88442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На царской службе</a:t>
            </a:r>
            <a:endParaRPr lang="ru-RU" sz="6600" dirty="0"/>
          </a:p>
        </p:txBody>
      </p:sp>
      <p:pic>
        <p:nvPicPr>
          <p:cNvPr id="5122" name="Picture 2" descr="https://media.istockphoto.com/illustrations/engraving-of-the-winter-palace-in-saint-petersburg-russia-1870-illustration-id183800802?k=6&amp;amp;m=183800802&amp;amp;s=170667a&amp;amp;w=0&amp;amp;h=wZxnkr0mRr4Hhv7IbiY8mSBk3dE0quxo8jtZXOGqSb0=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t="4360" r="2647" b="4783"/>
          <a:stretch/>
        </p:blipFill>
        <p:spPr bwMode="auto">
          <a:xfrm>
            <a:off x="1618938" y="365125"/>
            <a:ext cx="8619343" cy="5301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4636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39</Words>
  <Application>Microsoft Office PowerPoint</Application>
  <PresentationFormat>Широкоэкранный</PresentationFormat>
  <Paragraphs>18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Times New Roman</vt:lpstr>
      <vt:lpstr>Тема Office</vt:lpstr>
      <vt:lpstr>Василий Андреевич Жуковский</vt:lpstr>
      <vt:lpstr>Презентация PowerPoint</vt:lpstr>
      <vt:lpstr>Тульская губерния  г. Белёв  с.Мишенское</vt:lpstr>
      <vt:lpstr>Вблизи Белёва</vt:lpstr>
      <vt:lpstr>Гимназия</vt:lpstr>
      <vt:lpstr>   Благородный  пансион  при Московском Университете</vt:lpstr>
      <vt:lpstr>Окрестности Мишенского. Рисунок В.А. Жуковского</vt:lpstr>
      <vt:lpstr>     Певец во стане русских воинов</vt:lpstr>
      <vt:lpstr>На царской службе</vt:lpstr>
      <vt:lpstr>Надежда русской  словесности</vt:lpstr>
      <vt:lpstr>Орест Кипренский . Портрет В. Жуковского.  «…Мир существует только для души человеческой…»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Василий Андреевич Жуковский</dc:title>
  <dc:creator>petrova.nataly1970@yandex.ru</dc:creator>
  <cp:lastModifiedBy>petrova.nataly1970@yandex.ru</cp:lastModifiedBy>
  <cp:revision>9</cp:revision>
  <dcterms:created xsi:type="dcterms:W3CDTF">2020-02-18T15:49:50Z</dcterms:created>
  <dcterms:modified xsi:type="dcterms:W3CDTF">2020-02-18T18:47:35Z</dcterms:modified>
</cp:coreProperties>
</file>