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sldIdLst>
    <p:sldId id="275" r:id="rId2"/>
    <p:sldId id="276" r:id="rId3"/>
    <p:sldId id="277" r:id="rId4"/>
    <p:sldId id="278" r:id="rId5"/>
    <p:sldId id="279" r:id="rId6"/>
    <p:sldId id="280" r:id="rId7"/>
  </p:sldIdLst>
  <p:sldSz cx="24387175" cy="13716000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Montserrat ExtraBold" panose="020B0604020202020204" charset="-52"/>
      <p:bold r:id="rId15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08" userDrawn="1">
          <p15:clr>
            <a:srgbClr val="A4A3A4"/>
          </p15:clr>
        </p15:guide>
        <p15:guide id="3" orient="horz" pos="487" userDrawn="1">
          <p15:clr>
            <a:srgbClr val="A4A3A4"/>
          </p15:clr>
        </p15:guide>
        <p15:guide id="5" pos="469" userDrawn="1">
          <p15:clr>
            <a:srgbClr val="A4A3A4"/>
          </p15:clr>
        </p15:guide>
        <p15:guide id="6" pos="14859">
          <p15:clr>
            <a:srgbClr val="A4A3A4"/>
          </p15:clr>
        </p15:guide>
        <p15:guide id="8" pos="12036" userDrawn="1">
          <p15:clr>
            <a:srgbClr val="A4A3A4"/>
          </p15:clr>
        </p15:guide>
        <p15:guide id="9" pos="6139" userDrawn="1">
          <p15:clr>
            <a:srgbClr val="A4A3A4"/>
          </p15:clr>
        </p15:guide>
        <p15:guide id="10" orient="horz" pos="35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39A6"/>
    <a:srgbClr val="A5A5A5"/>
    <a:srgbClr val="99CCFF"/>
    <a:srgbClr val="E1E1E1"/>
    <a:srgbClr val="0037A5"/>
    <a:srgbClr val="000000"/>
    <a:srgbClr val="002E8A"/>
    <a:srgbClr val="C00000"/>
    <a:srgbClr val="CC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4" autoAdjust="0"/>
    <p:restoredTop sz="94629" autoAdjust="0"/>
  </p:normalViewPr>
  <p:slideViewPr>
    <p:cSldViewPr snapToGrid="0" snapToObjects="1">
      <p:cViewPr>
        <p:scale>
          <a:sx n="55" d="100"/>
          <a:sy n="55" d="100"/>
        </p:scale>
        <p:origin x="-30" y="42"/>
      </p:cViewPr>
      <p:guideLst>
        <p:guide orient="horz" pos="8108"/>
        <p:guide orient="horz" pos="487"/>
        <p:guide orient="horz" pos="3526"/>
        <p:guide pos="469"/>
        <p:guide pos="14859"/>
        <p:guide pos="12036"/>
        <p:guide pos="61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26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6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8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2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7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4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4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hyperlink" Target="mailto:zasyadko-vk@edu.gov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Презентации\шаблон цели и задачи\ПОЛОСА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47025"/>
            <a:ext cx="24650176" cy="2395728"/>
          </a:xfrm>
          <a:prstGeom prst="rect">
            <a:avLst/>
          </a:prstGeom>
          <a:noFill/>
        </p:spPr>
      </p:pic>
      <p:sp>
        <p:nvSpPr>
          <p:cNvPr id="12" name="Text 1"/>
          <p:cNvSpPr/>
          <p:nvPr/>
        </p:nvSpPr>
        <p:spPr bwMode="auto">
          <a:xfrm>
            <a:off x="0" y="376827"/>
            <a:ext cx="9308592" cy="1268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</a:rPr>
              <a:t>    </a:t>
            </a:r>
            <a:r>
              <a:rPr lang="ru-RU" sz="3600" dirty="0" smtClean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</a:rPr>
              <a:t>ПРИКАЗ ОТ 04 МАРТА 2025 Г. № 171</a:t>
            </a:r>
          </a:p>
          <a:p>
            <a:pPr algn="ctr">
              <a:defRPr/>
            </a:pPr>
            <a:endParaRPr lang="ru-RU" sz="1000" dirty="0" smtClean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chemeClr val="bg1"/>
                </a:solidFill>
                <a:latin typeface="Montserrat ExtraBold"/>
              </a:rPr>
              <a:t>ПОРЯДОК ПРИЕМА НА ОБУЧЕНИЕ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seregina\Desktop\Pobeda80_logo_mai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31" b="-1902"/>
          <a:stretch/>
        </p:blipFill>
        <p:spPr bwMode="auto">
          <a:xfrm>
            <a:off x="21890736" y="-81952"/>
            <a:ext cx="1261872" cy="17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56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4947" t="29337" r="14947" b="39534"/>
          <a:stretch/>
        </p:blipFill>
        <p:spPr bwMode="auto">
          <a:xfrm>
            <a:off x="18948066" y="68623"/>
            <a:ext cx="2890204" cy="128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" descr="H:\ДО\2022-12-16\Презентация для Куимова\картинки\766px-Coat_of_arms_of_Vladimiri_Oblast.svg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7599736" y="68623"/>
            <a:ext cx="1508969" cy="150502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2880" y="2074598"/>
            <a:ext cx="8174736" cy="1737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tserrat ExtraBold" panose="020B0604020202020204" charset="-52"/>
              </a:rPr>
              <a:t>ОСНОВАНИЕ ДЛЯ ОТКАЗА В ПРИЕМЕ </a:t>
            </a:r>
          </a:p>
          <a:p>
            <a:pPr algn="ctr"/>
            <a:r>
              <a:rPr lang="ru-RU" sz="2800" dirty="0" smtClean="0">
                <a:latin typeface="Montserrat ExtraBold" panose="020B0604020202020204" charset="-52"/>
              </a:rPr>
              <a:t>В ШКОЛУ </a:t>
            </a:r>
            <a:endParaRPr lang="ru-RU" sz="2800" dirty="0">
              <a:latin typeface="Montserrat ExtraBold" panose="020B0604020202020204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29600" y="1853459"/>
            <a:ext cx="14923008" cy="22693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/>
              <a:t>ребенок не может быть зачислен в школу только в том случае, если в ней нет свободных мест;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/>
              <a:t>Если не представлен документ, подтверждающий законность нахождения на территории Российской Федерации;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/>
              <a:t>Если не прошел тестирование.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2879" y="4279776"/>
            <a:ext cx="11881301" cy="142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Montserrat ExtraBold" panose="020B0604020202020204" charset="-52"/>
              </a:rPr>
              <a:t>1 </a:t>
            </a:r>
            <a:r>
              <a:rPr lang="ru-RU" sz="3600" dirty="0" smtClean="0">
                <a:latin typeface="Montserrat ExtraBold" panose="020B0604020202020204" charset="-52"/>
              </a:rPr>
              <a:t>ЗАЯВЛЕНИЕ И ПЕРЕЧЕНЬ ДОКУМЕНТОВ</a:t>
            </a:r>
            <a:endParaRPr lang="ru-RU" sz="3600" dirty="0">
              <a:latin typeface="Montserrat ExtraBold" panose="020B060402020202020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730660" y="4248372"/>
            <a:ext cx="11247120" cy="142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Montserrat ExtraBold" panose="020B0604020202020204" charset="-52"/>
              </a:rPr>
              <a:t>2 </a:t>
            </a:r>
            <a:r>
              <a:rPr lang="ru-RU" sz="2800" dirty="0" smtClean="0">
                <a:latin typeface="Montserrat ExtraBold" panose="020B0604020202020204" charset="-52"/>
              </a:rPr>
              <a:t>ПРОВЕРКА ДОКУМЕНТОВ, НАПРАВЛЕНИЕ НА ТЕСТИРОВАНИЕ</a:t>
            </a:r>
            <a:endParaRPr lang="ru-RU" sz="2800" dirty="0">
              <a:latin typeface="Montserrat ExtraBold" panose="020B0604020202020204" charset="-5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82879" y="5929288"/>
            <a:ext cx="12117276" cy="7494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900" b="1" dirty="0" smtClean="0"/>
              <a:t>Родители через ЕПГУ, РПГУ, через операторов почтовой связи подают заявление о приеме на обучение и предъявляют</a:t>
            </a:r>
            <a:r>
              <a:rPr lang="ru-RU" sz="1900" dirty="0" smtClean="0"/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копии документов, подтверждающих родство заявителя;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копии документов, подтверждающих законность нахождения ребенка и его законного (законных) представителя (представителей) на территории Российской Федерации 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 подтверждающие право </a:t>
            </a:r>
            <a:r>
              <a:rPr lang="ru-RU" sz="1900" dirty="0"/>
              <a:t>иностранного гражданина или лица без гражданства на пребывание (проживание) в Российской Федерации</a:t>
            </a:r>
            <a:r>
              <a:rPr lang="ru-RU" sz="1900" dirty="0" smtClean="0"/>
              <a:t>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1900" dirty="0"/>
              <a:t>копии документов, подтверждающих прохождение государственной дактилоскопической регистрации </a:t>
            </a:r>
            <a:r>
              <a:rPr lang="ru-RU" sz="1900" dirty="0" smtClean="0"/>
              <a:t>ребенка;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1900" dirty="0"/>
              <a:t>копии документов, подтверждающих изучение русского языка </a:t>
            </a:r>
            <a:r>
              <a:rPr lang="ru-RU" sz="1900" dirty="0" smtClean="0"/>
              <a:t>ребенком в </a:t>
            </a:r>
            <a:r>
              <a:rPr lang="ru-RU" sz="1900" dirty="0"/>
              <a:t>образовательных организациях иностранного (иностранных) государства (государств) (со 2 по 11 класс) (при наличии</a:t>
            </a:r>
            <a:r>
              <a:rPr lang="ru-RU" sz="1900" dirty="0" smtClean="0"/>
              <a:t>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1900" dirty="0"/>
              <a:t>копии документов, удостоверяющих личность </a:t>
            </a:r>
            <a:r>
              <a:rPr lang="ru-RU" sz="1900" dirty="0" smtClean="0"/>
              <a:t>ребенка;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копии документов, подтверждающих присвоение родителю ИНН;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копия СНИЛС родителя (при наличии), а также СНИЛС ребенка (при наличии);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медицинское заключение от отсутствии у ребенка инфекционных заболеваний, представляющих опасность для окружающих;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копии документов, подтверждающих осуществление родителем (законным представителем) трудовой деятельности (при наличии)</a:t>
            </a:r>
          </a:p>
          <a:p>
            <a:pPr algn="ctr"/>
            <a:endParaRPr lang="ru-RU" sz="19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900" b="1" dirty="0" smtClean="0">
                <a:solidFill>
                  <a:srgbClr val="FF0000"/>
                </a:solidFill>
              </a:rPr>
              <a:t>Все документы представляются на русском языке или вместе с заверенным в установленном порядке переводом на русском языке.</a:t>
            </a:r>
            <a:endParaRPr lang="ru-RU" sz="19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037574" y="6057544"/>
            <a:ext cx="10940206" cy="7494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Образовательная организация </a:t>
            </a:r>
            <a:r>
              <a:rPr lang="ru-RU" sz="2400" b="1" dirty="0" smtClean="0">
                <a:solidFill>
                  <a:schemeClr val="tx1"/>
                </a:solidFill>
              </a:rPr>
              <a:t>не более 5 рабочих дней проводит проверку комплектности</a:t>
            </a:r>
            <a:r>
              <a:rPr lang="ru-RU" sz="2400" dirty="0" smtClean="0">
                <a:solidFill>
                  <a:schemeClr val="tx1"/>
                </a:solidFill>
              </a:rPr>
              <a:t> представленных документов;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Если представлен полный комплект документов, общеобразовательная организация </a:t>
            </a:r>
            <a:r>
              <a:rPr lang="ru-RU" sz="2400" b="1" dirty="0" smtClean="0">
                <a:solidFill>
                  <a:schemeClr val="tx1"/>
                </a:solidFill>
              </a:rPr>
              <a:t>в течение 25 рабочих дней проверяет их достоверность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После проверки достоверности документов ребенок </a:t>
            </a:r>
            <a:r>
              <a:rPr lang="ru-RU" sz="2400" b="1" dirty="0" smtClean="0">
                <a:solidFill>
                  <a:schemeClr val="tx1"/>
                </a:solidFill>
              </a:rPr>
              <a:t>направляется в тестирующую организацию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Информация о </a:t>
            </a:r>
            <a:r>
              <a:rPr lang="ru-RU" sz="2400" b="1" dirty="0" smtClean="0">
                <a:solidFill>
                  <a:schemeClr val="tx1"/>
                </a:solidFill>
              </a:rPr>
              <a:t>направлении на тестировании направляется по адресу, указанному в заявлении </a:t>
            </a:r>
            <a:r>
              <a:rPr lang="ru-RU" sz="2400" dirty="0" smtClean="0">
                <a:solidFill>
                  <a:schemeClr val="tx1"/>
                </a:solidFill>
              </a:rPr>
              <a:t>о приеме на обучение и в личный кабинет ЕПГУ;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Одновременно </a:t>
            </a:r>
            <a:r>
              <a:rPr lang="ru-RU" sz="2400" b="1" dirty="0" smtClean="0">
                <a:solidFill>
                  <a:schemeClr val="tx1"/>
                </a:solidFill>
              </a:rPr>
              <a:t>общеобразовательная организация уведомляет тестирующую организацию </a:t>
            </a:r>
            <a:r>
              <a:rPr lang="ru-RU" sz="2400" dirty="0" smtClean="0">
                <a:solidFill>
                  <a:schemeClr val="tx1"/>
                </a:solidFill>
              </a:rPr>
              <a:t>в электронной форме через ЕПГУ или с использованием РПГУ.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Если представлен неполный комплект документов общеобразовательная организация не рассматривает заявление!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3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Презентации\шаблон цели и задачи\ПОЛОСА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47025"/>
            <a:ext cx="24650176" cy="2395728"/>
          </a:xfrm>
          <a:prstGeom prst="rect">
            <a:avLst/>
          </a:prstGeom>
          <a:noFill/>
        </p:spPr>
      </p:pic>
      <p:sp>
        <p:nvSpPr>
          <p:cNvPr id="12" name="Text 1"/>
          <p:cNvSpPr/>
          <p:nvPr/>
        </p:nvSpPr>
        <p:spPr bwMode="auto">
          <a:xfrm>
            <a:off x="0" y="376827"/>
            <a:ext cx="9308592" cy="1268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</a:rPr>
              <a:t>    </a:t>
            </a:r>
            <a:r>
              <a:rPr lang="ru-RU" sz="3600" dirty="0" smtClean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</a:rPr>
              <a:t>ПРИКАЗ ОТ 04 МАРТА 2025 Г. № 171</a:t>
            </a:r>
          </a:p>
          <a:p>
            <a:pPr algn="ctr">
              <a:defRPr/>
            </a:pPr>
            <a:endParaRPr lang="ru-RU" sz="1000" dirty="0" smtClean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chemeClr val="bg1"/>
                </a:solidFill>
                <a:latin typeface="Montserrat ExtraBold"/>
              </a:rPr>
              <a:t>ПОРЯДОК ПРИЕМА НА ОБУЧЕНИЕ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seregina\Desktop\Pobeda80_logo_mai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31" b="-1902"/>
          <a:stretch/>
        </p:blipFill>
        <p:spPr bwMode="auto">
          <a:xfrm>
            <a:off x="21890736" y="-81952"/>
            <a:ext cx="1261872" cy="17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56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4947" t="29337" r="14947" b="39534"/>
          <a:stretch/>
        </p:blipFill>
        <p:spPr bwMode="auto">
          <a:xfrm>
            <a:off x="18948066" y="68623"/>
            <a:ext cx="2890204" cy="128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" descr="H:\ДО\2022-12-16\Презентация для Куимова\картинки\766px-Coat_of_arms_of_Vladimiri_Oblast.svg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7599736" y="68623"/>
            <a:ext cx="1508969" cy="1505027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00866" y="2033592"/>
            <a:ext cx="22412830" cy="142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Montserrat ExtraBold" panose="020B0604020202020204" charset="-52"/>
              </a:rPr>
              <a:t>3 </a:t>
            </a:r>
            <a:r>
              <a:rPr lang="ru-RU" sz="3600" dirty="0" smtClean="0">
                <a:latin typeface="Montserrat ExtraBold" panose="020B0604020202020204" charset="-52"/>
              </a:rPr>
              <a:t>ПОСЛЕ ПРОХОЖДЕНИЯ ТЕСТИРОВАНИЯ</a:t>
            </a:r>
            <a:endParaRPr lang="ru-RU" sz="3600" dirty="0">
              <a:latin typeface="Montserrat ExtraBold" panose="020B060402020202020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866" y="6243048"/>
            <a:ext cx="22412830" cy="142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Montserrat ExtraBold" panose="020B0604020202020204" charset="-52"/>
              </a:rPr>
              <a:t>4 </a:t>
            </a:r>
            <a:r>
              <a:rPr lang="ru-RU" sz="2800" dirty="0" smtClean="0">
                <a:latin typeface="Montserrat ExtraBold" panose="020B0604020202020204" charset="-52"/>
              </a:rPr>
              <a:t>ДОПОЛНИТЕЛЬНО</a:t>
            </a:r>
            <a:endParaRPr lang="ru-RU" sz="2800" dirty="0">
              <a:latin typeface="Montserrat ExtraBold" panose="020B0604020202020204" charset="-5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0866" y="3902655"/>
            <a:ext cx="6697234" cy="1897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Тестирующая организация </a:t>
            </a:r>
            <a:r>
              <a:rPr lang="ru-RU" sz="2400" b="1" dirty="0" smtClean="0">
                <a:solidFill>
                  <a:schemeClr val="tx1"/>
                </a:solidFill>
              </a:rPr>
              <a:t>в течение 3-х дней </a:t>
            </a:r>
            <a:r>
              <a:rPr lang="ru-RU" sz="2400" dirty="0" smtClean="0">
                <a:solidFill>
                  <a:schemeClr val="tx1"/>
                </a:solidFill>
              </a:rPr>
              <a:t>после тестирования уведомляет образовательную организацию (школу) о результатах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92181" y="3847997"/>
            <a:ext cx="8035403" cy="19524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Информация </a:t>
            </a:r>
            <a:r>
              <a:rPr lang="ru-RU" sz="2400" b="1" dirty="0" smtClean="0">
                <a:solidFill>
                  <a:schemeClr val="tx1"/>
                </a:solidFill>
              </a:rPr>
              <a:t>о результатах тестирования и рассмотрения заявления о приеме на обучение направляется по адресу </a:t>
            </a:r>
            <a:r>
              <a:rPr lang="ru-RU" sz="2400" dirty="0" smtClean="0">
                <a:solidFill>
                  <a:schemeClr val="tx1"/>
                </a:solidFill>
              </a:rPr>
              <a:t>(почтовый или электронный), указанному в заявлении о приеме на обучение, и в личный кабинет ЕПГУ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819121" y="3847998"/>
            <a:ext cx="8237948" cy="19524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Руководитель общеобразовательной организации издает распорядительный акт о приеме на обучение ребенка в </a:t>
            </a:r>
            <a:r>
              <a:rPr lang="ru-RU" sz="2400" b="1" dirty="0" smtClean="0">
                <a:solidFill>
                  <a:schemeClr val="tx1"/>
                </a:solidFill>
              </a:rPr>
              <a:t>течение 5 рабочих дней </a:t>
            </a:r>
            <a:r>
              <a:rPr lang="ru-RU" sz="2400" dirty="0" smtClean="0">
                <a:solidFill>
                  <a:schemeClr val="tx1"/>
                </a:solidFill>
              </a:rPr>
              <a:t>после официального поступления информации об успешном прохождении тестирования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7" t="8000" r="39902" b="7023"/>
          <a:stretch/>
        </p:blipFill>
        <p:spPr>
          <a:xfrm>
            <a:off x="548640" y="8112110"/>
            <a:ext cx="1249680" cy="4994289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038226" y="8112109"/>
            <a:ext cx="9208894" cy="49942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Пункт 26(1) Порядка не распространяется на иностранных граждан, указанных в подпункте 2 пункта 20 и пункте 21 статьи 5 Федерального закона от 25 июля 2002 г. № 115-ФЗ </a:t>
            </a:r>
            <a:r>
              <a:rPr lang="ru-RU" sz="2400" dirty="0" smtClean="0">
                <a:solidFill>
                  <a:schemeClr val="tx1"/>
                </a:solidFill>
              </a:rPr>
              <a:t>«О правовом положении иностранных граждан в Российской Федерации»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Иностранные граждане, указанные в абзаце первом настоящего пункта Порядка предъявляют  следующие документы: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копия свидетельства о рождении ребенка;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копия паспорта;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справку о регистрации по месту жительства.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325088" y="8112109"/>
            <a:ext cx="10827520" cy="23403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Граждане Белоруссии при приеме в школу предъявляют: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копия свидетельства о рождении ребенка;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копия паспорта;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справку о регистрации по месту жительства.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5" t="31474" r="36649" b="30351"/>
          <a:stretch/>
        </p:blipFill>
        <p:spPr>
          <a:xfrm>
            <a:off x="11583481" y="11033759"/>
            <a:ext cx="2225040" cy="207264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4144882" y="10899881"/>
            <a:ext cx="9007726" cy="23403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Если заявление о приеме на обучение подано в электронном виде, запрещается требовать копии документов за </a:t>
            </a:r>
            <a:r>
              <a:rPr lang="ru-RU" sz="2400" dirty="0" smtClean="0">
                <a:solidFill>
                  <a:schemeClr val="tx1"/>
                </a:solidFill>
              </a:rPr>
              <a:t>исключением </a:t>
            </a:r>
            <a:r>
              <a:rPr lang="ru-RU" sz="2400" dirty="0" smtClean="0">
                <a:solidFill>
                  <a:schemeClr val="tx1"/>
                </a:solidFill>
              </a:rPr>
              <a:t>копий или оригиналов </a:t>
            </a:r>
            <a:r>
              <a:rPr lang="ru-RU" sz="2400" dirty="0" smtClean="0">
                <a:solidFill>
                  <a:schemeClr val="tx1"/>
                </a:solidFill>
              </a:rPr>
              <a:t>документов, </a:t>
            </a:r>
            <a:r>
              <a:rPr lang="ru-RU" sz="2400" dirty="0" smtClean="0">
                <a:solidFill>
                  <a:schemeClr val="tx1"/>
                </a:solidFill>
              </a:rPr>
              <a:t>подтверждение которых в электронном виде невозможно</a:t>
            </a:r>
          </a:p>
        </p:txBody>
      </p:sp>
    </p:spTree>
    <p:extLst>
      <p:ext uri="{BB962C8B-B14F-4D97-AF65-F5344CB8AC3E}">
        <p14:creationId xmlns:p14="http://schemas.microsoft.com/office/powerpoint/2010/main" val="133342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Презентации\шаблон цели и задачи\ПОЛОСА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47025"/>
            <a:ext cx="24650176" cy="2395728"/>
          </a:xfrm>
          <a:prstGeom prst="rect">
            <a:avLst/>
          </a:prstGeom>
          <a:noFill/>
        </p:spPr>
      </p:pic>
      <p:sp>
        <p:nvSpPr>
          <p:cNvPr id="12" name="Text 1"/>
          <p:cNvSpPr/>
          <p:nvPr/>
        </p:nvSpPr>
        <p:spPr bwMode="auto">
          <a:xfrm>
            <a:off x="0" y="376827"/>
            <a:ext cx="11247120" cy="1268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</a:rPr>
              <a:t>    </a:t>
            </a:r>
            <a:r>
              <a:rPr lang="ru-RU" sz="3600" dirty="0" smtClean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</a:rPr>
              <a:t>ПРИКАЗ ОТ 04 МАРТА 2025 Г. № 170</a:t>
            </a:r>
          </a:p>
          <a:p>
            <a:pPr algn="ctr">
              <a:defRPr/>
            </a:pPr>
            <a:endParaRPr lang="ru-RU" sz="1000" dirty="0" smtClean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chemeClr val="bg1"/>
                </a:solidFill>
                <a:latin typeface="Montserrat ExtraBold"/>
              </a:rPr>
              <a:t>ПОРЯДОК ПРОВЕДЕНИЯ ТЕСТИРОВАНИЯ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seregina\Desktop\Pobeda80_logo_mai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31" b="-1902"/>
          <a:stretch/>
        </p:blipFill>
        <p:spPr bwMode="auto">
          <a:xfrm>
            <a:off x="21890736" y="-81952"/>
            <a:ext cx="1261872" cy="17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56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4947" t="29337" r="14947" b="39534"/>
          <a:stretch/>
        </p:blipFill>
        <p:spPr bwMode="auto">
          <a:xfrm>
            <a:off x="18948066" y="68623"/>
            <a:ext cx="2890204" cy="128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" descr="H:\ДО\2022-12-16\Презентация для Куимова\картинки\766px-Coat_of_arms_of_Vladimiri_Oblast.svg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7599736" y="68623"/>
            <a:ext cx="1508969" cy="1505027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00866" y="2033592"/>
            <a:ext cx="7191315" cy="217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Montserrat ExtraBold" panose="020B0604020202020204" charset="-52"/>
              </a:rPr>
              <a:t>1 </a:t>
            </a:r>
            <a:r>
              <a:rPr lang="ru-RU" sz="3600" dirty="0" smtClean="0">
                <a:latin typeface="Montserrat ExtraBold" panose="020B0604020202020204" charset="-52"/>
              </a:rPr>
              <a:t>ТЕСТИРУЮЩАЯ ОРГАНИЗАЦИЯ</a:t>
            </a:r>
            <a:endParaRPr lang="ru-RU" sz="3600" dirty="0">
              <a:latin typeface="Montserrat ExtraBold" panose="020B0604020202020204" charset="-5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793046" y="1984702"/>
            <a:ext cx="16225193" cy="22215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Тестирование проводится в государственных и муниципальных общеобразовательных организациях (далее – тестирующая организация)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2. Тестирующие организации определяются исполнительным органом в сфере образования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3. Информация о тестирующих организациях и местах проведения тестирования публикуются на ЕПГУ и РПГУ (при наличии технической возможности)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34761" y="4509734"/>
            <a:ext cx="16225193" cy="5280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b="1" dirty="0">
                <a:solidFill>
                  <a:schemeClr val="tx1"/>
                </a:solidFill>
              </a:rPr>
              <a:t>Перечень тестирующих организаций на территории Владимирской области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88595"/>
              </p:ext>
            </p:extLst>
          </p:nvPr>
        </p:nvGraphicFramePr>
        <p:xfrm>
          <a:off x="550545" y="5196008"/>
          <a:ext cx="23672428" cy="825856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19157"/>
                <a:gridCol w="2863348"/>
                <a:gridCol w="13992973"/>
                <a:gridCol w="5796950"/>
              </a:tblGrid>
              <a:tr h="313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Муниципальное образование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Полное наименование общеобразовательной организации (по Уставу)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Юридический адрес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</a:tr>
              <a:tr h="313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г. Владимир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Муниципальное автономное общеобразовательное учреждение "Гимназия № 39"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600037, г. Владимир, ул. Нижняя Дуброва, д. 28А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</a:tr>
              <a:tr h="3131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г. Гусь-Хрустальный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"Средняя общеобразовательная школа № 1"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601503 Владимирская область, г. Гусь-Хрустальный, ул. Менделеева, д.20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/>
                </a:tc>
              </a:tr>
              <a:tr h="265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"Средняя общеобразовательная школа № 15 с углубленным изучением отдельных предметов"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601500, Владимирская область, г. Гусь-Хрустальный, ул. Менжинского, д. 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/>
                </a:tc>
              </a:tr>
              <a:tr h="310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г. Ковров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города Коврова "Гимназия № 1 имени А.Н. </a:t>
                      </a:r>
                      <a:r>
                        <a:rPr lang="ru-RU" sz="1600" u="none" strike="noStrike" dirty="0" err="1">
                          <a:effectLst/>
                        </a:rPr>
                        <a:t>Барсукова</a:t>
                      </a:r>
                      <a:r>
                        <a:rPr lang="ru-RU" sz="1600" u="none" strike="noStrike" dirty="0">
                          <a:effectLst/>
                        </a:rPr>
                        <a:t>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601900 Владимирская область, город Ковров, ул. </a:t>
                      </a:r>
                      <a:r>
                        <a:rPr lang="ru-RU" sz="1400" u="none" strike="noStrike" dirty="0" err="1">
                          <a:effectLst/>
                        </a:rPr>
                        <a:t>Абельмана</a:t>
                      </a:r>
                      <a:r>
                        <a:rPr lang="ru-RU" sz="1400" u="none" strike="noStrike" dirty="0">
                          <a:effectLst/>
                        </a:rPr>
                        <a:t>, дом 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</a:tr>
              <a:tr h="314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г. Радужный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средняя общеобразовательная школа № 2 им. И.С.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Косьминова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600910, Владимирская область, город Радужный, квартал 1, дом 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</a:tr>
              <a:tr h="350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о. Муром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"Средняя общеобразовательная школа № 4"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602264, Владимирская область, г. Муром, ул. Орловская, д. 23А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</a:tr>
              <a:tr h="2703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Александровский район  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"Средняя общеобразовательная школа № 3"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601652, Владимирская область, г. Александров, ул. Советская, дом 25а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</a:tr>
              <a:tr h="325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Муниципальное автономное общеобразовательное учреждение средняя общеобразовательная школа № 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601655, Владимирская область, г. Александров, ул. </a:t>
                      </a:r>
                      <a:r>
                        <a:rPr lang="ru-RU" sz="1400" u="none" strike="noStrike" dirty="0" err="1">
                          <a:effectLst/>
                        </a:rPr>
                        <a:t>Кубасова</a:t>
                      </a:r>
                      <a:r>
                        <a:rPr lang="ru-RU" sz="1400" u="none" strike="noStrike" dirty="0">
                          <a:effectLst/>
                        </a:rPr>
                        <a:t>, дом 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</a:tr>
              <a:tr h="302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Вязниковский район                                                               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"Средняя общеобразовательная школа № 9 имени А.И. Фатьянова"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601443, Владимирская область, </a:t>
                      </a:r>
                      <a:r>
                        <a:rPr lang="ru-RU" sz="1400" u="none" strike="noStrike" dirty="0" err="1">
                          <a:effectLst/>
                        </a:rPr>
                        <a:t>г.Вязники</a:t>
                      </a:r>
                      <a:r>
                        <a:rPr lang="ru-RU" sz="1400" u="none" strike="noStrike" dirty="0">
                          <a:effectLst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</a:rPr>
                        <a:t>ул.Стахановская</a:t>
                      </a:r>
                      <a:r>
                        <a:rPr lang="ru-RU" sz="1400" u="none" strike="noStrike" dirty="0">
                          <a:effectLst/>
                        </a:rPr>
                        <a:t>, д.23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</a:tr>
              <a:tr h="313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Гороховецкий район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«Средняя общеобразовательная школа № 1»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601480, Гороховецкий район, г. Гороховец, ул. Ленина, д. 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</a:tr>
              <a:tr h="341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Гусь-Хрустальный район    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"</a:t>
                      </a:r>
                      <a:r>
                        <a:rPr lang="ru-RU" sz="1600" u="none" strike="noStrike" dirty="0" err="1">
                          <a:effectLst/>
                        </a:rPr>
                        <a:t>Курловская</a:t>
                      </a:r>
                      <a:r>
                        <a:rPr lang="ru-RU" sz="1600" u="none" strike="noStrike" dirty="0">
                          <a:effectLst/>
                        </a:rPr>
                        <a:t> средняя общеобразовательная школа"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601570, Гусь-Хрустальный район, г. </a:t>
                      </a:r>
                      <a:r>
                        <a:rPr lang="ru-RU" sz="1400" u="none" strike="noStrike" dirty="0" err="1">
                          <a:effectLst/>
                        </a:rPr>
                        <a:t>Курлово</a:t>
                      </a:r>
                      <a:r>
                        <a:rPr lang="ru-RU" sz="1400" u="none" strike="noStrike" dirty="0">
                          <a:effectLst/>
                        </a:rPr>
                        <a:t>, ул. Красной армии, д. 1а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</a:tr>
              <a:tr h="313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Камешковский район     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Муниципальное общеобразовательное учреждение средняя общеобразовательная школа № 1 </a:t>
                      </a:r>
                      <a:r>
                        <a:rPr lang="ru-RU" sz="1600" u="none" strike="noStrike" dirty="0" err="1">
                          <a:effectLst/>
                        </a:rPr>
                        <a:t>г.Камешково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601301, Владимирская  область, г. Камешково, ул. Гоголя, д. 5а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</a:tr>
              <a:tr h="313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Киржачский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средняя общеобразовательная школа № 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601012, Владимирская область, г. </a:t>
                      </a:r>
                      <a:r>
                        <a:rPr lang="ru-RU" sz="1400" u="none" strike="noStrike" dirty="0" err="1">
                          <a:effectLst/>
                        </a:rPr>
                        <a:t>Киржач</a:t>
                      </a:r>
                      <a:r>
                        <a:rPr lang="ru-RU" sz="1400" u="none" strike="noStrike" dirty="0">
                          <a:effectLst/>
                        </a:rPr>
                        <a:t>, ул. 40 лет Октября, д. 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</a:tr>
              <a:tr h="270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Ковровский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"</a:t>
                      </a:r>
                      <a:r>
                        <a:rPr lang="ru-RU" sz="1600" u="none" strike="noStrike" dirty="0" err="1">
                          <a:effectLst/>
                        </a:rPr>
                        <a:t>Малыгинская</a:t>
                      </a:r>
                      <a:r>
                        <a:rPr lang="ru-RU" sz="1600" u="none" strike="noStrike" dirty="0">
                          <a:effectLst/>
                        </a:rPr>
                        <a:t> средняя общеобразовательная школа"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601962, Владимирская обл., Ковровский </a:t>
                      </a:r>
                      <a:r>
                        <a:rPr lang="ru-RU" sz="1400" u="none" strike="noStrike" dirty="0" err="1">
                          <a:effectLst/>
                        </a:rPr>
                        <a:t>район,п</a:t>
                      </a:r>
                      <a:r>
                        <a:rPr lang="ru-RU" sz="1400" u="none" strike="noStrike" dirty="0">
                          <a:effectLst/>
                        </a:rPr>
                        <a:t>. </a:t>
                      </a:r>
                      <a:r>
                        <a:rPr lang="ru-RU" sz="1400" u="none" strike="noStrike" dirty="0" err="1">
                          <a:effectLst/>
                        </a:rPr>
                        <a:t>Малыгино</a:t>
                      </a:r>
                      <a:r>
                        <a:rPr lang="ru-RU" sz="1400" u="none" strike="noStrike" dirty="0">
                          <a:effectLst/>
                        </a:rPr>
                        <a:t>, ул. Школьная, д. 60а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</a:tr>
              <a:tr h="313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Кольчугинский район  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"Средняя школа № 5"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601784 Владимирская область, город Кольчугино, улица Гагарина, д.8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</a:tr>
              <a:tr h="427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Меленковский муниципальный округ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"Средняя общеобразовательная школа № 4" г. Меленки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602101 Владимирская область, г. Меленки, ул. Дзержинского, д. 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</a:tr>
              <a:tr h="427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Петушинский район 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"Средняя общеобразовательная школа №1" г. Покров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601120 Владимирская область, Петушинский район, город Покров, улица III Интернационала, дом 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</a:tr>
              <a:tr h="347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Селивановский район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"Красногорбатская средняя общеобразовательная школа"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602332, Селивановский район, п. Красная Горбатка, ул. Пролетарская, д. 4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/>
                </a:tc>
              </a:tr>
              <a:tr h="427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Собинский муниципальный округ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Собинского муниципального округа средняя общеобразовательная школа № 4 </a:t>
                      </a:r>
                      <a:r>
                        <a:rPr lang="ru-RU" sz="1600" u="none" strike="noStrike" dirty="0" err="1">
                          <a:effectLst/>
                        </a:rPr>
                        <a:t>г.Собинки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601204 Владимирская обл., Собинский район, г. </a:t>
                      </a:r>
                      <a:r>
                        <a:rPr lang="ru-RU" sz="1400" u="none" strike="noStrike" dirty="0" err="1">
                          <a:effectLst/>
                        </a:rPr>
                        <a:t>Собинка</a:t>
                      </a:r>
                      <a:r>
                        <a:rPr lang="ru-RU" sz="1400" u="none" strike="noStrike" dirty="0">
                          <a:effectLst/>
                        </a:rPr>
                        <a:t>, ул. Чайковского д.3-а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</a:tr>
              <a:tr h="283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Судогодский район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Муниципальное  бюджетное общеобразовательное учреждение "</a:t>
                      </a:r>
                      <a:r>
                        <a:rPr lang="ru-RU" sz="1600" u="none" strike="noStrike" dirty="0" err="1">
                          <a:effectLst/>
                        </a:rPr>
                        <a:t>Судогодская</a:t>
                      </a:r>
                      <a:r>
                        <a:rPr lang="ru-RU" sz="1600" u="none" strike="noStrike" dirty="0">
                          <a:effectLst/>
                        </a:rPr>
                        <a:t> средняя общеобразовательная школа № 2"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601351, Владимирская область, г. Судогда, ул. Химиков,д.2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/>
                </a:tc>
              </a:tr>
              <a:tr h="427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Суздальский район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"</a:t>
                      </a:r>
                      <a:r>
                        <a:rPr lang="ru-RU" sz="1600" u="none" strike="noStrike" dirty="0" err="1">
                          <a:effectLst/>
                        </a:rPr>
                        <a:t>Новосельская</a:t>
                      </a:r>
                      <a:r>
                        <a:rPr lang="ru-RU" sz="1600" u="none" strike="noStrike" dirty="0">
                          <a:effectLst/>
                        </a:rPr>
                        <a:t> средняя общеобразовательная школа имени В.П. </a:t>
                      </a:r>
                      <a:r>
                        <a:rPr lang="ru-RU" sz="1600" u="none" strike="noStrike" dirty="0" err="1">
                          <a:effectLst/>
                        </a:rPr>
                        <a:t>Пантыкина</a:t>
                      </a:r>
                      <a:r>
                        <a:rPr lang="ru-RU" sz="1600" u="none" strike="noStrike" dirty="0">
                          <a:effectLst/>
                        </a:rPr>
                        <a:t>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601275, Владимирская область, Суздальский район, с. Новое, ул. Молодежная, д. 6а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</a:tr>
              <a:tr h="427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Юрьев-Польский район   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Муниципальное бюджетное общеобразовательное учреждение города Юрьев - Польского "Школа № 1"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601800, Владимирская область, г. Юрьев – Польский, ул. Артиллерийская, д. 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63" marR="6263" marT="626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74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Презентации\шаблон цели и задачи\ПОЛОСА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47025"/>
            <a:ext cx="24650176" cy="2395728"/>
          </a:xfrm>
          <a:prstGeom prst="rect">
            <a:avLst/>
          </a:prstGeom>
          <a:noFill/>
        </p:spPr>
      </p:pic>
      <p:sp>
        <p:nvSpPr>
          <p:cNvPr id="12" name="Text 1"/>
          <p:cNvSpPr/>
          <p:nvPr/>
        </p:nvSpPr>
        <p:spPr bwMode="auto">
          <a:xfrm>
            <a:off x="0" y="376827"/>
            <a:ext cx="11247120" cy="1268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</a:rPr>
              <a:t>    </a:t>
            </a:r>
            <a:r>
              <a:rPr lang="ru-RU" sz="3600" dirty="0" smtClean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</a:rPr>
              <a:t>ПРИКАЗ ОТ 04 МАРТА 2025 Г. № 170</a:t>
            </a:r>
          </a:p>
          <a:p>
            <a:pPr algn="ctr">
              <a:defRPr/>
            </a:pPr>
            <a:endParaRPr lang="ru-RU" sz="1000" dirty="0" smtClean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chemeClr val="bg1"/>
                </a:solidFill>
                <a:latin typeface="Montserrat ExtraBold"/>
              </a:rPr>
              <a:t>ПОРЯДОК ПРОВЕДЕНИЯ ТЕСТИРОВАНИЯ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seregina\Desktop\Pobeda80_logo_mai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31" b="-1902"/>
          <a:stretch/>
        </p:blipFill>
        <p:spPr bwMode="auto">
          <a:xfrm>
            <a:off x="21890736" y="-81952"/>
            <a:ext cx="1261872" cy="17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56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4947" t="29337" r="14947" b="39534"/>
          <a:stretch/>
        </p:blipFill>
        <p:spPr bwMode="auto">
          <a:xfrm>
            <a:off x="18948066" y="68623"/>
            <a:ext cx="2890204" cy="128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" descr="H:\ДО\2022-12-16\Презентация для Куимова\картинки\766px-Coat_of_arms_of_Vladimiri_Oblast.svg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7599736" y="68623"/>
            <a:ext cx="1508969" cy="1505027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00866" y="2033592"/>
            <a:ext cx="22687150" cy="1166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Montserrat ExtraBold" panose="020B0604020202020204" charset="-52"/>
              </a:rPr>
              <a:t>2 </a:t>
            </a:r>
            <a:r>
              <a:rPr lang="ru-RU" sz="3600" dirty="0" smtClean="0">
                <a:latin typeface="Montserrat ExtraBold" panose="020B0604020202020204" charset="-52"/>
              </a:rPr>
              <a:t>ТЕСТИРОВАНИЕ</a:t>
            </a:r>
            <a:endParaRPr lang="ru-RU" sz="3600" dirty="0">
              <a:latin typeface="Montserrat ExtraBold" panose="020B0604020202020204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4920" y="3555331"/>
            <a:ext cx="11482817" cy="84777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Тестирование проводится на основании </a:t>
            </a:r>
            <a:r>
              <a:rPr lang="ru-RU" sz="2400" b="1" dirty="0" smtClean="0">
                <a:solidFill>
                  <a:schemeClr val="tx1"/>
                </a:solidFill>
              </a:rPr>
              <a:t>направления</a:t>
            </a:r>
            <a:r>
              <a:rPr lang="ru-RU" sz="2400" dirty="0" smtClean="0">
                <a:solidFill>
                  <a:schemeClr val="tx1"/>
                </a:solidFill>
              </a:rPr>
              <a:t>, выданного образовательной организацией.</a:t>
            </a:r>
          </a:p>
          <a:p>
            <a:pPr marL="514350" indent="-514350" algn="just"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Родители </a:t>
            </a:r>
            <a:r>
              <a:rPr lang="ru-RU" sz="2400" b="1" dirty="0" smtClean="0">
                <a:solidFill>
                  <a:schemeClr val="tx1"/>
                </a:solidFill>
              </a:rPr>
              <a:t>не позднее чем через 7 рабочих дней </a:t>
            </a:r>
            <a:r>
              <a:rPr lang="ru-RU" sz="2400" dirty="0" smtClean="0">
                <a:solidFill>
                  <a:schemeClr val="tx1"/>
                </a:solidFill>
              </a:rPr>
              <a:t>после дня получения направления лично обращаются в тестирующую организацию для записи на тестирование.</a:t>
            </a:r>
          </a:p>
          <a:p>
            <a:pPr marL="514350" indent="-514350" algn="just"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Министерство образования Владимирской области </a:t>
            </a:r>
            <a:r>
              <a:rPr lang="ru-RU" sz="2400" b="1" dirty="0" smtClean="0">
                <a:solidFill>
                  <a:schemeClr val="tx1"/>
                </a:solidFill>
              </a:rPr>
              <a:t>утверждает </a:t>
            </a:r>
            <a:r>
              <a:rPr lang="ru-RU" sz="2400" b="1" dirty="0" smtClean="0">
                <a:solidFill>
                  <a:schemeClr val="tx1"/>
                </a:solidFill>
              </a:rPr>
              <a:t>расписание проведения тестирования.</a:t>
            </a:r>
          </a:p>
          <a:p>
            <a:pPr marL="514350" indent="-514350" algn="just"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Информация о датах проведения тестирования, демоверсии диагностических материалов, критерии оценивания </a:t>
            </a:r>
            <a:r>
              <a:rPr lang="ru-RU" sz="2400" b="1" dirty="0" smtClean="0">
                <a:solidFill>
                  <a:schemeClr val="tx1"/>
                </a:solidFill>
              </a:rPr>
              <a:t>размещаются на официальных сайтах тестирующих организаций.</a:t>
            </a:r>
          </a:p>
          <a:p>
            <a:pPr marL="514350" indent="-514350" algn="just"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В тестирующих организациях организуется пункт прохождения тестирования (далее ППТ). В ППТ может быть использовано оборудование, применяемое в пунктах проведения экзаменов при проведении ГИА.</a:t>
            </a:r>
          </a:p>
          <a:p>
            <a:pPr marL="514350" indent="-514350" algn="just"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Тестирование проводится </a:t>
            </a:r>
            <a:r>
              <a:rPr lang="ru-RU" sz="2400" b="1" dirty="0" smtClean="0">
                <a:solidFill>
                  <a:schemeClr val="tx1"/>
                </a:solidFill>
              </a:rPr>
              <a:t>по годам обучения. </a:t>
            </a:r>
            <a:r>
              <a:rPr lang="ru-RU" sz="2400" dirty="0" smtClean="0">
                <a:solidFill>
                  <a:schemeClr val="tx1"/>
                </a:solidFill>
              </a:rPr>
              <a:t>Уровни знания русского языка: </a:t>
            </a:r>
            <a:r>
              <a:rPr lang="ru-RU" sz="2400" b="1" dirty="0" smtClean="0">
                <a:solidFill>
                  <a:schemeClr val="tx1"/>
                </a:solidFill>
              </a:rPr>
              <a:t>достаточный и недостаточный.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84722" y="3560895"/>
            <a:ext cx="11375942" cy="8454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7</a:t>
            </a:r>
            <a:r>
              <a:rPr lang="ru-RU" sz="2400" dirty="0" smtClean="0">
                <a:solidFill>
                  <a:schemeClr val="tx1"/>
                </a:solidFill>
              </a:rPr>
              <a:t>. Тестирование проводится </a:t>
            </a:r>
            <a:r>
              <a:rPr lang="ru-RU" sz="2400" b="1" dirty="0" smtClean="0">
                <a:solidFill>
                  <a:schemeClr val="tx1"/>
                </a:solidFill>
              </a:rPr>
              <a:t>в устной и письменной форме </a:t>
            </a:r>
            <a:r>
              <a:rPr lang="ru-RU" sz="2400" dirty="0" smtClean="0">
                <a:solidFill>
                  <a:schemeClr val="tx1"/>
                </a:solidFill>
              </a:rPr>
              <a:t>(за исключением тестирования поступающих в 1 класс). Продолжительность проведения тестирования составляет </a:t>
            </a:r>
            <a:r>
              <a:rPr lang="ru-RU" sz="2400" b="1" dirty="0" smtClean="0">
                <a:solidFill>
                  <a:schemeClr val="tx1"/>
                </a:solidFill>
              </a:rPr>
              <a:t>не более 80 минут.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8. Во время проведения тестирования </a:t>
            </a:r>
            <a:r>
              <a:rPr lang="ru-RU" sz="2400" b="1" dirty="0" smtClean="0">
                <a:solidFill>
                  <a:schemeClr val="tx1"/>
                </a:solidFill>
              </a:rPr>
              <a:t>обязательная видео и аудио запись.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9. Для проведения тестирования </a:t>
            </a:r>
            <a:r>
              <a:rPr lang="ru-RU" sz="2400" b="1" dirty="0" smtClean="0">
                <a:solidFill>
                  <a:schemeClr val="tx1"/>
                </a:solidFill>
              </a:rPr>
              <a:t>создается комиссия. </a:t>
            </a:r>
            <a:r>
              <a:rPr lang="ru-RU" sz="2400" dirty="0" smtClean="0">
                <a:solidFill>
                  <a:schemeClr val="tx1"/>
                </a:solidFill>
              </a:rPr>
              <a:t>Для разрешения спорных вопросов </a:t>
            </a:r>
            <a:r>
              <a:rPr lang="ru-RU" sz="2400" b="1" dirty="0" smtClean="0">
                <a:solidFill>
                  <a:schemeClr val="tx1"/>
                </a:solidFill>
              </a:rPr>
              <a:t>создается апелляционная </a:t>
            </a:r>
            <a:r>
              <a:rPr lang="ru-RU" sz="2400" b="1" dirty="0" smtClean="0">
                <a:solidFill>
                  <a:schemeClr val="tx1"/>
                </a:solidFill>
              </a:rPr>
              <a:t>комиссия </a:t>
            </a:r>
            <a:r>
              <a:rPr lang="ru-RU" sz="2400" b="1" dirty="0">
                <a:solidFill>
                  <a:schemeClr val="tx1"/>
                </a:solidFill>
              </a:rPr>
              <a:t>(</a:t>
            </a:r>
            <a:r>
              <a:rPr lang="ru-RU" sz="2400" b="1" dirty="0" smtClean="0">
                <a:solidFill>
                  <a:schemeClr val="tx1"/>
                </a:solidFill>
              </a:rPr>
              <a:t>региональный уровень).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10. Перед проведением тестирования проводится </a:t>
            </a:r>
            <a:r>
              <a:rPr lang="ru-RU" sz="2400" b="1" dirty="0" smtClean="0">
                <a:solidFill>
                  <a:schemeClr val="tx1"/>
                </a:solidFill>
              </a:rPr>
              <a:t>инструктаж</a:t>
            </a:r>
            <a:r>
              <a:rPr lang="ru-RU" sz="2400" dirty="0" smtClean="0">
                <a:solidFill>
                  <a:schemeClr val="tx1"/>
                </a:solidFill>
              </a:rPr>
              <a:t> ребенка.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11. При проведении тестирования ребенку </a:t>
            </a:r>
            <a:r>
              <a:rPr lang="ru-RU" sz="2400" b="1" dirty="0" smtClean="0">
                <a:solidFill>
                  <a:schemeClr val="tx1"/>
                </a:solidFill>
              </a:rPr>
              <a:t>запрещается</a:t>
            </a:r>
            <a:r>
              <a:rPr lang="ru-RU" sz="2400" dirty="0" smtClean="0">
                <a:solidFill>
                  <a:schemeClr val="tx1"/>
                </a:solidFill>
              </a:rPr>
              <a:t> пользоваться любыми подсказками, средствами связи, фото- аудио- и видеоаппаратурой, электронно вычислительной техникой, справочными материалами, шпаргалками.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</a:rPr>
              <a:t>случае нарушения запрета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ТЕСТИРОВАНИЕ СЧИТАЕТСЯ НЕПРОЙДЕННЫМ.</a:t>
            </a:r>
            <a:endParaRPr lang="ru-RU" sz="2800" b="1" dirty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4162" y="12352269"/>
            <a:ext cx="22687150" cy="1166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tserrat ExtraBold" panose="020B0604020202020204" charset="-52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</a:t>
            </a:r>
            <a:r>
              <a:rPr lang="ru-RU" sz="2800" dirty="0" err="1" smtClean="0">
                <a:latin typeface="Montserrat ExtraBold" panose="020B0604020202020204" charset="-52"/>
              </a:rPr>
              <a:t>Рособрнадзором</a:t>
            </a:r>
            <a:endParaRPr lang="ru-RU" sz="2800" dirty="0">
              <a:latin typeface="Montserrat Extra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6681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Презентации\шаблон цели и задачи\ПОЛОСА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47025"/>
            <a:ext cx="24650176" cy="2395728"/>
          </a:xfrm>
          <a:prstGeom prst="rect">
            <a:avLst/>
          </a:prstGeom>
          <a:noFill/>
        </p:spPr>
      </p:pic>
      <p:sp>
        <p:nvSpPr>
          <p:cNvPr id="12" name="Text 1"/>
          <p:cNvSpPr/>
          <p:nvPr/>
        </p:nvSpPr>
        <p:spPr bwMode="auto">
          <a:xfrm>
            <a:off x="0" y="376827"/>
            <a:ext cx="11247120" cy="1268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</a:rPr>
              <a:t>    </a:t>
            </a:r>
            <a:r>
              <a:rPr lang="ru-RU" sz="3600" dirty="0" smtClean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</a:rPr>
              <a:t>ПРИКАЗ ОТ 04 МАРТА 2025 Г. № 170</a:t>
            </a:r>
          </a:p>
          <a:p>
            <a:pPr algn="ctr">
              <a:defRPr/>
            </a:pPr>
            <a:endParaRPr lang="ru-RU" sz="1000" dirty="0" smtClean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chemeClr val="bg1"/>
                </a:solidFill>
                <a:latin typeface="Montserrat ExtraBold"/>
              </a:rPr>
              <a:t>ПОРЯДОК ПРОВЕДЕНИЯ ТЕСТИРОВАНИЯ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seregina\Desktop\Pobeda80_logo_mai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31" b="-1902"/>
          <a:stretch/>
        </p:blipFill>
        <p:spPr bwMode="auto">
          <a:xfrm>
            <a:off x="21890736" y="-81952"/>
            <a:ext cx="1261872" cy="17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56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4947" t="29337" r="14947" b="39534"/>
          <a:stretch/>
        </p:blipFill>
        <p:spPr bwMode="auto">
          <a:xfrm>
            <a:off x="18948066" y="68623"/>
            <a:ext cx="2890204" cy="128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" descr="H:\ДО\2022-12-16\Презентация для Куимова\картинки\766px-Coat_of_arms_of_Vladimiri_Oblast.svg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7599736" y="68623"/>
            <a:ext cx="1508969" cy="1505027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00866" y="2033592"/>
            <a:ext cx="10062334" cy="1166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Montserrat ExtraBold" panose="020B0604020202020204" charset="-52"/>
              </a:rPr>
              <a:t>3 </a:t>
            </a:r>
            <a:r>
              <a:rPr lang="ru-RU" sz="3600" dirty="0" smtClean="0">
                <a:latin typeface="Montserrat ExtraBold" panose="020B0604020202020204" charset="-52"/>
              </a:rPr>
              <a:t>РЕЗУЛЬТАТЫ ТЕСТИРОВАНИЕ</a:t>
            </a:r>
            <a:endParaRPr lang="ru-RU" sz="3600" dirty="0">
              <a:latin typeface="Montserrat ExtraBold" panose="020B0604020202020204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9634" y="3600901"/>
            <a:ext cx="10477886" cy="57608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Тестирующая организация в течение 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тестирования.</a:t>
            </a:r>
          </a:p>
          <a:p>
            <a:pPr marL="514350" indent="-514350" algn="just">
              <a:buAutoNum type="arabicPeriod"/>
            </a:pPr>
            <a:endParaRPr lang="ru-RU" sz="2800" dirty="0">
              <a:solidFill>
                <a:schemeClr val="tx1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Министерство образования Владимирской области предоставляет </a:t>
            </a:r>
            <a:r>
              <a:rPr lang="ru-RU" sz="2800" dirty="0" smtClean="0">
                <a:solidFill>
                  <a:schemeClr val="tx1"/>
                </a:solidFill>
              </a:rPr>
              <a:t>МВД доступ к сведениям о тестировании и зачислении в школу в государственных информационных системах субъектах РФ и (или) посредством системы межведомственного электронного взаимодействия.</a:t>
            </a:r>
          </a:p>
          <a:p>
            <a:pPr marL="514350" indent="-514350" algn="just"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0400" y="9905999"/>
            <a:ext cx="7162799" cy="34508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Руководитель общеобразовательной организации издает распорядительный акт о приеме на обучение ребенка </a:t>
            </a:r>
            <a:r>
              <a:rPr lang="ru-RU" sz="2800" b="1" dirty="0" smtClean="0">
                <a:solidFill>
                  <a:schemeClr val="tx1"/>
                </a:solidFill>
              </a:rPr>
              <a:t>в течение 5 рабочих дней</a:t>
            </a:r>
            <a:r>
              <a:rPr lang="ru-RU" sz="2800" dirty="0" smtClean="0">
                <a:solidFill>
                  <a:schemeClr val="tx1"/>
                </a:solidFill>
              </a:rPr>
              <a:t> после официального поступления информации об </a:t>
            </a:r>
            <a:r>
              <a:rPr lang="ru-RU" sz="2800" b="1" dirty="0" smtClean="0">
                <a:solidFill>
                  <a:schemeClr val="tx1"/>
                </a:solidFill>
              </a:rPr>
              <a:t>успешном прохождении тестирования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6" y="10119359"/>
            <a:ext cx="2895600" cy="278055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188952" y="1970201"/>
            <a:ext cx="10963656" cy="1166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Montserrat ExtraBold" panose="020B0604020202020204" charset="-52"/>
              </a:rPr>
              <a:t>4 </a:t>
            </a:r>
            <a:r>
              <a:rPr lang="ru-RU" sz="3600" dirty="0" smtClean="0">
                <a:latin typeface="Montserrat ExtraBold" panose="020B0604020202020204" charset="-52"/>
              </a:rPr>
              <a:t>ТЕСТИРОВАНИЕ НЕ ПРОЙДЕНО</a:t>
            </a:r>
            <a:endParaRPr lang="ru-RU" sz="3600" dirty="0">
              <a:latin typeface="Montserrat ExtraBold" panose="020B0604020202020204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188952" y="3637785"/>
            <a:ext cx="10963656" cy="31166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Если ребенок не прошел тестирование, предлагается пройти дополнительное </a:t>
            </a:r>
            <a:r>
              <a:rPr lang="ru-RU" sz="2800" dirty="0" smtClean="0">
                <a:solidFill>
                  <a:schemeClr val="tx1"/>
                </a:solidFill>
              </a:rPr>
              <a:t>обучение по русскому </a:t>
            </a:r>
            <a:r>
              <a:rPr lang="ru-RU" sz="2800" dirty="0" smtClean="0">
                <a:solidFill>
                  <a:schemeClr val="tx1"/>
                </a:solidFill>
              </a:rPr>
              <a:t>языку.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Повторно пройти тестирование можно не ранее, чем через 3 месяца.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При повторном прохождении тестирования не допускается повторное предоставление ранее использованного варианта.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188952" y="7502434"/>
            <a:ext cx="10963656" cy="1166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Montserrat ExtraBold" panose="020B0604020202020204" charset="-52"/>
              </a:rPr>
              <a:t>5 </a:t>
            </a:r>
            <a:r>
              <a:rPr lang="ru-RU" sz="3600" dirty="0" smtClean="0">
                <a:latin typeface="Montserrat ExtraBold" panose="020B0604020202020204" charset="-52"/>
              </a:rPr>
              <a:t>УЧЕТ И ХРАНЕНИЕ МАТЕРИАЛОВ</a:t>
            </a:r>
            <a:endParaRPr lang="ru-RU" sz="3600" dirty="0">
              <a:latin typeface="Montserrat ExtraBold" panose="020B0604020202020204" charset="-5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117908" y="9311416"/>
            <a:ext cx="11034700" cy="3982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Все материалы тестирования хранятся в тестирующей организации.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8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Учет сведений о результатах тестирования обеспечивается исполнительным органом в сфере образования и (или) образовательными организациями.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8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Обеспечивается публикация на ЕПГУ (при наличии технической возможности) или РПГУ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7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Презентации\шаблон цели и задачи\ПОЛОСА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47025"/>
            <a:ext cx="24650176" cy="2395728"/>
          </a:xfrm>
          <a:prstGeom prst="rect">
            <a:avLst/>
          </a:prstGeom>
          <a:noFill/>
        </p:spPr>
      </p:pic>
      <p:sp>
        <p:nvSpPr>
          <p:cNvPr id="12" name="Text 1"/>
          <p:cNvSpPr/>
          <p:nvPr/>
        </p:nvSpPr>
        <p:spPr bwMode="auto">
          <a:xfrm>
            <a:off x="0" y="376827"/>
            <a:ext cx="11247120" cy="1268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defRPr/>
            </a:pPr>
            <a:r>
              <a:rPr lang="ru-RU" sz="7200" b="1" dirty="0" smtClean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</a:rPr>
              <a:t>    </a:t>
            </a:r>
            <a:r>
              <a:rPr lang="ru-RU" sz="7200" dirty="0" smtClean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</a:rPr>
              <a:t>ГОРЯЧАЯ ЛИНИЯ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seregina\Desktop\Pobeda80_logo_mai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31" b="-1902"/>
          <a:stretch/>
        </p:blipFill>
        <p:spPr bwMode="auto">
          <a:xfrm>
            <a:off x="21890736" y="-81952"/>
            <a:ext cx="1261872" cy="17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56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4947" t="29337" r="14947" b="39534"/>
          <a:stretch/>
        </p:blipFill>
        <p:spPr bwMode="auto">
          <a:xfrm>
            <a:off x="18948066" y="68623"/>
            <a:ext cx="2890204" cy="128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" descr="H:\ДО\2022-12-16\Презентация для Куимова\картинки\766px-Coat_of_arms_of_Vladimiri_Oblast.svg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7599736" y="68623"/>
            <a:ext cx="1508969" cy="1505027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15147474" y="1975453"/>
            <a:ext cx="8005134" cy="114052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4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4800" b="1" dirty="0" smtClean="0">
                <a:solidFill>
                  <a:schemeClr val="tx1"/>
                </a:solidFill>
              </a:rPr>
              <a:t>ФУНКЦИОНИРОВАНИЕ «ГОРЯЧЕЙ ЛИНИИ»</a:t>
            </a:r>
          </a:p>
          <a:p>
            <a:pPr algn="just"/>
            <a:endParaRPr lang="ru-RU" sz="4800" b="1" dirty="0">
              <a:solidFill>
                <a:schemeClr val="tx1"/>
              </a:solidFill>
            </a:endParaRPr>
          </a:p>
          <a:p>
            <a:pPr algn="just"/>
            <a:endParaRPr lang="en-US" sz="2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4800" b="1" dirty="0" smtClean="0">
                <a:solidFill>
                  <a:schemeClr val="tx1"/>
                </a:solidFill>
              </a:rPr>
              <a:t>с 9:00 до 18:00</a:t>
            </a:r>
          </a:p>
          <a:p>
            <a:pPr algn="just"/>
            <a:endParaRPr lang="ru-RU" sz="4800" b="1" dirty="0">
              <a:solidFill>
                <a:schemeClr val="tx1"/>
              </a:solidFill>
            </a:endParaRPr>
          </a:p>
          <a:p>
            <a:pPr algn="just"/>
            <a:endParaRPr lang="ru-RU" sz="4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4800" b="1" dirty="0" smtClean="0">
                <a:solidFill>
                  <a:schemeClr val="tx1"/>
                </a:solidFill>
              </a:rPr>
              <a:t>тел.: +7 (495) 587-01-10, доб. 3291</a:t>
            </a:r>
          </a:p>
          <a:p>
            <a:pPr algn="just"/>
            <a:endParaRPr lang="ru-RU" sz="4800" b="1" dirty="0">
              <a:solidFill>
                <a:schemeClr val="tx1"/>
              </a:solidFill>
            </a:endParaRPr>
          </a:p>
          <a:p>
            <a:pPr algn="just"/>
            <a:endParaRPr lang="ru-RU" sz="4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4800" b="1" dirty="0" smtClean="0">
                <a:solidFill>
                  <a:schemeClr val="tx1"/>
                </a:solidFill>
              </a:rPr>
              <a:t>адрес электронной почты:</a:t>
            </a:r>
            <a:endParaRPr lang="ru-RU" sz="4800" b="1" dirty="0">
              <a:solidFill>
                <a:schemeClr val="tx1"/>
              </a:solidFill>
            </a:endParaRPr>
          </a:p>
          <a:p>
            <a:pPr algn="just"/>
            <a:r>
              <a:rPr lang="en-US" sz="4800" b="1" dirty="0" smtClean="0">
                <a:solidFill>
                  <a:schemeClr val="tx1"/>
                </a:solidFill>
                <a:hlinkClick r:id="rId7"/>
              </a:rPr>
              <a:t>zasyadko-vk@edu.gov.ru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  <a:p>
            <a:pPr algn="just"/>
            <a:endParaRPr lang="ru-RU" sz="4800" b="1" dirty="0" smtClean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5760" y="1975453"/>
            <a:ext cx="11868912" cy="11405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latin typeface="Montserrat ExtraBold" panose="020B0604020202020204" charset="-52"/>
              </a:rPr>
              <a:t>МИНПРОСВЕЩЕНИЯ РОССИИ СОЗДАНА ГОРЯЧАЯ ЛИНИЯ В ЦЕЛЯХ ОРГАНИЗАЦИИ </a:t>
            </a:r>
            <a:r>
              <a:rPr lang="ru-RU" sz="3200" dirty="0" smtClean="0">
                <a:latin typeface="Montserrat ExtraBold" panose="020B0604020202020204" charset="-52"/>
              </a:rPr>
              <a:t>РАЗЪЯСНЕНИЯ </a:t>
            </a:r>
            <a:r>
              <a:rPr lang="ru-RU" sz="3200" dirty="0" smtClean="0">
                <a:latin typeface="Montserrat ExtraBold" panose="020B0604020202020204" charset="-52"/>
              </a:rPr>
              <a:t>РАБОТЫ В РАМКАХ ПРИКАЗОВ МИНПРОСВЕЩЕНИЯ РОССИИ:</a:t>
            </a:r>
          </a:p>
          <a:p>
            <a:pPr algn="just"/>
            <a:endParaRPr lang="ru-RU" sz="3200" dirty="0" smtClean="0">
              <a:latin typeface="Montserrat ExtraBold" panose="020B0604020202020204" charset="-52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+mj-lt"/>
              </a:rPr>
              <a:t>от 04 марта 2025 г. № 170 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3600" b="1" dirty="0">
              <a:latin typeface="+mj-l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+mj-lt"/>
              </a:rPr>
              <a:t>от 04 марта 2025 г. № 171 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02 сентября 2020 г. № 458»</a:t>
            </a:r>
            <a:endParaRPr lang="ru-RU" sz="3200" dirty="0">
              <a:latin typeface="+mj-lt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70774" y="5275159"/>
            <a:ext cx="1761387" cy="17577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898" y="7997319"/>
            <a:ext cx="1472246" cy="19934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63" y="10443149"/>
            <a:ext cx="1907024" cy="19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9A6"/>
      </a:accent1>
      <a:accent2>
        <a:srgbClr val="FF9966"/>
      </a:accent2>
      <a:accent3>
        <a:srgbClr val="A5A5A5"/>
      </a:accent3>
      <a:accent4>
        <a:srgbClr val="99CC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7617</TotalTime>
  <Words>1913</Words>
  <Application>Microsoft Office PowerPoint</Application>
  <PresentationFormat>Произвольный</PresentationFormat>
  <Paragraphs>224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Montserrat ExtraBold</vt:lpstr>
      <vt:lpstr>Wingdings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Роман Сергеевич Зайцев</cp:lastModifiedBy>
  <cp:revision>438</cp:revision>
  <cp:lastPrinted>2024-10-07T16:09:47Z</cp:lastPrinted>
  <dcterms:created xsi:type="dcterms:W3CDTF">2024-01-10T12:05:17Z</dcterms:created>
  <dcterms:modified xsi:type="dcterms:W3CDTF">2025-03-24T12:18:03Z</dcterms:modified>
</cp:coreProperties>
</file>