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77" r:id="rId2"/>
    <p:sldId id="291" r:id="rId3"/>
    <p:sldId id="292" r:id="rId4"/>
    <p:sldId id="278" r:id="rId5"/>
    <p:sldId id="284" r:id="rId6"/>
    <p:sldId id="281" r:id="rId7"/>
    <p:sldId id="282" r:id="rId8"/>
    <p:sldId id="285" r:id="rId9"/>
    <p:sldId id="283" r:id="rId10"/>
    <p:sldId id="286" r:id="rId11"/>
    <p:sldId id="287" r:id="rId12"/>
    <p:sldId id="288" r:id="rId13"/>
    <p:sldId id="290" r:id="rId14"/>
    <p:sldId id="289" r:id="rId15"/>
    <p:sldId id="279" r:id="rId16"/>
    <p:sldId id="280" r:id="rId17"/>
  </p:sldIdLst>
  <p:sldSz cx="24387175" cy="13716000"/>
  <p:notesSz cx="6797675" cy="9926638"/>
  <p:embeddedFontLst>
    <p:embeddedFont>
      <p:font typeface="Calibri" pitchFamily="34" charset="0"/>
      <p:regular r:id="rId19"/>
      <p:bold r:id="rId20"/>
      <p:italic r:id="rId21"/>
      <p:boldItalic r:id="rId22"/>
    </p:embeddedFont>
    <p:embeddedFont>
      <p:font typeface="Calibri Light" pitchFamily="34" charset="0"/>
      <p:regular r:id="rId23"/>
      <p:italic r:id="rId24"/>
    </p:embeddedFont>
    <p:embeddedFont>
      <p:font typeface="Montserrat ExtraBold" charset="-52"/>
      <p:bold r:id="rId2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108" userDrawn="1">
          <p15:clr>
            <a:srgbClr val="A4A3A4"/>
          </p15:clr>
        </p15:guide>
        <p15:guide id="3" orient="horz" pos="487" userDrawn="1">
          <p15:clr>
            <a:srgbClr val="A4A3A4"/>
          </p15:clr>
        </p15:guide>
        <p15:guide id="5" pos="469" userDrawn="1">
          <p15:clr>
            <a:srgbClr val="A4A3A4"/>
          </p15:clr>
        </p15:guide>
        <p15:guide id="6" pos="14859">
          <p15:clr>
            <a:srgbClr val="A4A3A4"/>
          </p15:clr>
        </p15:guide>
        <p15:guide id="8" pos="12036" userDrawn="1">
          <p15:clr>
            <a:srgbClr val="A4A3A4"/>
          </p15:clr>
        </p15:guide>
        <p15:guide id="9" pos="6139" userDrawn="1">
          <p15:clr>
            <a:srgbClr val="A4A3A4"/>
          </p15:clr>
        </p15:guide>
        <p15:guide id="10" orient="horz" pos="35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A5"/>
    <a:srgbClr val="FF9966"/>
    <a:srgbClr val="0039A6"/>
    <a:srgbClr val="A5A5A5"/>
    <a:srgbClr val="99CCFF"/>
    <a:srgbClr val="E1E1E1"/>
    <a:srgbClr val="000000"/>
    <a:srgbClr val="002E8A"/>
    <a:srgbClr val="C00000"/>
    <a:srgbClr val="CC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94629" autoAdjust="0"/>
  </p:normalViewPr>
  <p:slideViewPr>
    <p:cSldViewPr snapToGrid="0" snapToObjects="1">
      <p:cViewPr>
        <p:scale>
          <a:sx n="55" d="100"/>
          <a:sy n="55" d="100"/>
        </p:scale>
        <p:origin x="-162" y="-96"/>
      </p:cViewPr>
      <p:guideLst>
        <p:guide orient="horz" pos="8108"/>
        <p:guide orient="horz" pos="487"/>
        <p:guide orient="horz" pos="3526"/>
        <p:guide pos="469"/>
        <p:guide pos="14859"/>
        <p:guide pos="12036"/>
        <p:guide pos="6139"/>
      </p:guideLst>
    </p:cSldViewPr>
  </p:slideViewPr>
  <p:notesTextViewPr>
    <p:cViewPr>
      <p:scale>
        <a:sx n="1" d="1"/>
        <a:sy n="1" d="1"/>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6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70452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39404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17604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70452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7045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428877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450" y="4714875"/>
            <a:ext cx="5438775" cy="44672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28877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1084;&#1080;&#1085;&#1080;&#1089;&#1090;&#1077;&#1088;&#1089;&#1090;&#1074;&#1086;.&#1086;&#1073;&#1088;&#1072;&#1079;&#1086;&#1074;&#1072;&#1085;&#1080;&#1077;33.&#1088;&#1092;/deyatelnost/878/"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hyperlink" Target="mailto:zaycev@obrazovanie33.ru" TargetMode="External"/><Relationship Id="rId12" Type="http://schemas.openxmlformats.org/officeDocument/2006/relationships/hyperlink" Target="mailto:obshobr@riacoko33.r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mailto:danilov@riacoko33.ru" TargetMode="External"/><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6338430" cy="1268824"/>
          </a:xfrm>
          <a:prstGeom prst="rect">
            <a:avLst/>
          </a:prstGeom>
          <a:noFill/>
          <a:ln/>
        </p:spPr>
        <p:txBody>
          <a:bodyPr wrap="square" lIns="0" tIns="0" rIns="0" bIns="0" rtlCol="0" anchor="t"/>
          <a:lstStyle/>
          <a:p>
            <a:pPr algn="ctr">
              <a:defRPr/>
            </a:pPr>
            <a:r>
              <a:rPr lang="ru-RU" sz="4000" b="1" dirty="0" smtClean="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4000" b="1" dirty="0" smtClean="0">
                <a:solidFill>
                  <a:schemeClr val="bg1"/>
                </a:solidFill>
                <a:latin typeface="Montserrat ExtraBold"/>
                <a:ea typeface="Montserrat ExtraBold"/>
                <a:cs typeface="Montserrat ExtraBold"/>
              </a:rPr>
              <a:t>на знание русского языка</a:t>
            </a:r>
            <a:endParaRPr lang="en-US" sz="72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22" name="Прямоугольник 21"/>
          <p:cNvSpPr/>
          <p:nvPr/>
        </p:nvSpPr>
        <p:spPr>
          <a:xfrm>
            <a:off x="300866" y="2033592"/>
            <a:ext cx="7191315" cy="217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Montserrat ExtraBold" panose="020B0604020202020204" charset="-52"/>
              </a:rPr>
              <a:t>Порядок организации тестирования</a:t>
            </a:r>
            <a:endParaRPr lang="ru-RU" sz="3600" dirty="0">
              <a:latin typeface="Montserrat ExtraBold" panose="020B0604020202020204" charset="-52"/>
            </a:endParaRPr>
          </a:p>
        </p:txBody>
      </p:sp>
      <p:sp>
        <p:nvSpPr>
          <p:cNvPr id="25" name="Скругленный прямоугольник 24"/>
          <p:cNvSpPr/>
          <p:nvPr/>
        </p:nvSpPr>
        <p:spPr>
          <a:xfrm>
            <a:off x="7793046" y="1984702"/>
            <a:ext cx="16225193" cy="22215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2800" dirty="0" smtClean="0">
                <a:solidFill>
                  <a:schemeClr val="tx1"/>
                </a:solidFill>
                <a:latin typeface="Times New Roman" pitchFamily="18" charset="0"/>
                <a:cs typeface="Times New Roman" pitchFamily="18" charset="0"/>
              </a:rPr>
              <a:t>1. Приказ МО ВО от 25.03.2025 № 437 </a:t>
            </a:r>
            <a:r>
              <a:rPr lang="ru-RU" sz="2000" dirty="0" smtClean="0">
                <a:solidFill>
                  <a:schemeClr val="tx1"/>
                </a:solidFill>
                <a:latin typeface="Times New Roman" pitchFamily="18" charset="0"/>
                <a:cs typeface="Times New Roman" pitchFamily="18" charset="0"/>
              </a:rPr>
              <a:t>«</a:t>
            </a:r>
            <a:r>
              <a:rPr lang="ru-RU" sz="2000" b="1" i="1" dirty="0" smtClean="0">
                <a:latin typeface="Times New Roman" pitchFamily="18" charset="0"/>
                <a:cs typeface="Times New Roman" pitchFamily="18" charset="0"/>
              </a:rPr>
              <a:t>Об </a:t>
            </a:r>
            <a:r>
              <a:rPr lang="ru-RU" sz="2000" b="1" i="1" dirty="0">
                <a:latin typeface="Times New Roman" pitchFamily="18" charset="0"/>
                <a:cs typeface="Times New Roman" pitchFamily="18" charset="0"/>
              </a:rPr>
              <a:t>организации тестирования на знание русского языка, достаточное для освоения образовательных программ начального общего, основного общего и среднего общего образования, иностранных граждан и лиц без гражданства в муниципальных общеобразовательных организациях Владимирской </a:t>
            </a:r>
            <a:r>
              <a:rPr lang="ru-RU" sz="2000" b="1" i="1" dirty="0" smtClean="0">
                <a:latin typeface="Times New Roman" pitchFamily="18" charset="0"/>
                <a:cs typeface="Times New Roman" pitchFamily="18" charset="0"/>
              </a:rPr>
              <a:t>области»</a:t>
            </a:r>
            <a:endParaRPr lang="ru-RU" sz="3200" dirty="0" smtClean="0">
              <a:solidFill>
                <a:schemeClr val="tx1"/>
              </a:solidFill>
              <a:latin typeface="Times New Roman" pitchFamily="18" charset="0"/>
              <a:cs typeface="Times New Roman" pitchFamily="18" charset="0"/>
            </a:endParaRPr>
          </a:p>
          <a:p>
            <a:pPr algn="just"/>
            <a:r>
              <a:rPr lang="ru-RU" sz="2800" dirty="0" smtClean="0">
                <a:solidFill>
                  <a:schemeClr val="tx1"/>
                </a:solidFill>
                <a:latin typeface="Times New Roman" pitchFamily="18" charset="0"/>
                <a:cs typeface="Times New Roman" pitchFamily="18" charset="0"/>
              </a:rPr>
              <a:t>2. Тестирование проводится на базе 22 муниципальных общеобразовательных организаций региона</a:t>
            </a:r>
          </a:p>
          <a:p>
            <a:pPr algn="just"/>
            <a:r>
              <a:rPr lang="ru-RU" sz="2800" dirty="0">
                <a:solidFill>
                  <a:schemeClr val="tx1"/>
                </a:solidFill>
                <a:latin typeface="Times New Roman" pitchFamily="18" charset="0"/>
                <a:cs typeface="Times New Roman" pitchFamily="18" charset="0"/>
              </a:rPr>
              <a:t>3</a:t>
            </a:r>
            <a:r>
              <a:rPr lang="ru-RU" sz="2800" dirty="0" smtClean="0">
                <a:solidFill>
                  <a:schemeClr val="tx1"/>
                </a:solidFill>
                <a:latin typeface="Times New Roman" pitchFamily="18" charset="0"/>
                <a:cs typeface="Times New Roman" pitchFamily="18" charset="0"/>
              </a:rPr>
              <a:t>. Создана региональная апелляционная комиссия</a:t>
            </a:r>
          </a:p>
        </p:txBody>
      </p:sp>
      <p:sp>
        <p:nvSpPr>
          <p:cNvPr id="15" name="Скругленный прямоугольник 14"/>
          <p:cNvSpPr/>
          <p:nvPr/>
        </p:nvSpPr>
        <p:spPr>
          <a:xfrm>
            <a:off x="486897" y="4504237"/>
            <a:ext cx="23531342" cy="84777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just">
              <a:buAutoNum type="arabicPeriod"/>
            </a:pPr>
            <a:endParaRPr lang="ru-RU" sz="2000" dirty="0" smtClean="0">
              <a:solidFill>
                <a:schemeClr val="tx1"/>
              </a:solidFill>
            </a:endParaRPr>
          </a:p>
          <a:p>
            <a:pPr marL="514350" indent="-514350" algn="just">
              <a:buAutoNum type="arabicPeriod"/>
            </a:pPr>
            <a:endParaRPr lang="ru-RU" sz="2000" dirty="0">
              <a:solidFill>
                <a:schemeClr val="tx1"/>
              </a:solidFill>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Тестирование проводится на основании направления, выданного образовательной организацией.</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Родители не позднее чем через 7 рабочих дней после дня получения направления лично обращаются в тестирующую организацию для записи на тестирование.</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Министерство образования Владимирской области утверждает расписание проведения тестирования.</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Информация о датах проведения тестирования, демоверсии диагностических материалов, критерии оценивания размещаются на официальных сайтах тестирующих организаций.</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В тестирующих организациях организуется пункт прохождения тестирования (далее ППТ). В ППТ может быть использовано оборудование, применяемое в пунктах проведения экзаменов при проведении ГИА.</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Тестирование проводится по годам обучения. Уровни знания русского языка: достаточный и недостаточный.</a:t>
            </a:r>
          </a:p>
          <a:p>
            <a:pPr marL="514350" indent="-514350" algn="just">
              <a:buAutoNum type="arabicPeriod"/>
            </a:pPr>
            <a:endParaRPr lang="ru-RU" sz="2000" b="1" dirty="0">
              <a:solidFill>
                <a:schemeClr val="tx1"/>
              </a:solidFill>
              <a:latin typeface="Times New Roman" pitchFamily="18" charset="0"/>
              <a:cs typeface="Times New Roman" pitchFamily="18" charset="0"/>
            </a:endParaRPr>
          </a:p>
          <a:p>
            <a:pPr marL="514350" indent="-514350" algn="just">
              <a:buAutoNum type="arabicPeriod"/>
            </a:pPr>
            <a:r>
              <a:rPr lang="ru-RU" sz="2000" b="1" dirty="0" smtClean="0">
                <a:solidFill>
                  <a:schemeClr val="tx1"/>
                </a:solidFill>
                <a:latin typeface="Times New Roman" pitchFamily="18" charset="0"/>
                <a:cs typeface="Times New Roman" pitchFamily="18" charset="0"/>
              </a:rPr>
              <a:t>Тестирование </a:t>
            </a:r>
            <a:r>
              <a:rPr lang="ru-RU" sz="2000" b="1" dirty="0">
                <a:solidFill>
                  <a:schemeClr val="tx1"/>
                </a:solidFill>
                <a:latin typeface="Times New Roman" pitchFamily="18" charset="0"/>
                <a:cs typeface="Times New Roman" pitchFamily="18" charset="0"/>
              </a:rPr>
              <a:t>проводится в устной и письменной форме (за исключением тестирования поступающих в 1 класс). Продолжительность проведения тестирования составляет не более 80 минут.</a:t>
            </a:r>
          </a:p>
          <a:p>
            <a:pPr algn="just"/>
            <a:endParaRPr lang="ru-RU" sz="2000" b="1" dirty="0">
              <a:solidFill>
                <a:schemeClr val="tx1"/>
              </a:solidFill>
              <a:latin typeface="Times New Roman" pitchFamily="18" charset="0"/>
              <a:cs typeface="Times New Roman" pitchFamily="18" charset="0"/>
            </a:endParaRPr>
          </a:p>
          <a:p>
            <a:pPr algn="just"/>
            <a:r>
              <a:rPr lang="ru-RU" sz="2000" b="1" dirty="0">
                <a:solidFill>
                  <a:schemeClr val="tx1"/>
                </a:solidFill>
                <a:latin typeface="Times New Roman" pitchFamily="18" charset="0"/>
                <a:cs typeface="Times New Roman" pitchFamily="18" charset="0"/>
              </a:rPr>
              <a:t>8. Во время проведения тестирования обязательная видео и аудио запись.</a:t>
            </a:r>
          </a:p>
          <a:p>
            <a:pPr algn="just"/>
            <a:endParaRPr lang="ru-RU" sz="2000" b="1" dirty="0">
              <a:solidFill>
                <a:schemeClr val="tx1"/>
              </a:solidFill>
              <a:latin typeface="Times New Roman" pitchFamily="18" charset="0"/>
              <a:cs typeface="Times New Roman" pitchFamily="18" charset="0"/>
            </a:endParaRPr>
          </a:p>
          <a:p>
            <a:pPr algn="just"/>
            <a:r>
              <a:rPr lang="ru-RU" sz="2000" b="1" dirty="0">
                <a:solidFill>
                  <a:schemeClr val="tx1"/>
                </a:solidFill>
                <a:latin typeface="Times New Roman" pitchFamily="18" charset="0"/>
                <a:cs typeface="Times New Roman" pitchFamily="18" charset="0"/>
              </a:rPr>
              <a:t>9. Для проведения тестирования создается комиссия. Для разрешения спорных вопросов создается апелляционная комиссия (региональный уровень).</a:t>
            </a:r>
          </a:p>
          <a:p>
            <a:pPr algn="just"/>
            <a:endParaRPr lang="ru-RU" sz="2000" b="1" dirty="0">
              <a:solidFill>
                <a:schemeClr val="tx1"/>
              </a:solidFill>
              <a:latin typeface="Times New Roman" pitchFamily="18" charset="0"/>
              <a:cs typeface="Times New Roman" pitchFamily="18" charset="0"/>
            </a:endParaRPr>
          </a:p>
          <a:p>
            <a:pPr algn="just"/>
            <a:r>
              <a:rPr lang="ru-RU" sz="2000" b="1" dirty="0">
                <a:solidFill>
                  <a:schemeClr val="tx1"/>
                </a:solidFill>
                <a:latin typeface="Times New Roman" pitchFamily="18" charset="0"/>
                <a:cs typeface="Times New Roman" pitchFamily="18" charset="0"/>
              </a:rPr>
              <a:t>10. Перед проведением тестирования проводится инструктаж ребенка.</a:t>
            </a:r>
          </a:p>
          <a:p>
            <a:pPr algn="just"/>
            <a:endParaRPr lang="ru-RU" sz="2000" b="1" dirty="0">
              <a:solidFill>
                <a:schemeClr val="tx1"/>
              </a:solidFill>
              <a:latin typeface="Times New Roman" pitchFamily="18" charset="0"/>
              <a:cs typeface="Times New Roman" pitchFamily="18" charset="0"/>
            </a:endParaRPr>
          </a:p>
          <a:p>
            <a:pPr algn="just"/>
            <a:r>
              <a:rPr lang="ru-RU" sz="2000" b="1" dirty="0">
                <a:solidFill>
                  <a:schemeClr val="tx1"/>
                </a:solidFill>
                <a:latin typeface="Times New Roman" pitchFamily="18" charset="0"/>
                <a:cs typeface="Times New Roman" pitchFamily="18" charset="0"/>
              </a:rPr>
              <a:t>11. При проведении тестирования ребенку запрещается пользоваться любыми подсказками, средствами связи, фото- аудио- и видеоаппаратурой, </a:t>
            </a:r>
            <a:r>
              <a:rPr lang="ru-RU" sz="2000" b="1" dirty="0" err="1">
                <a:solidFill>
                  <a:schemeClr val="tx1"/>
                </a:solidFill>
                <a:latin typeface="Times New Roman" pitchFamily="18" charset="0"/>
                <a:cs typeface="Times New Roman" pitchFamily="18" charset="0"/>
              </a:rPr>
              <a:t>электронно</a:t>
            </a:r>
            <a:r>
              <a:rPr lang="ru-RU" sz="2000" b="1" dirty="0">
                <a:solidFill>
                  <a:schemeClr val="tx1"/>
                </a:solidFill>
                <a:latin typeface="Times New Roman" pitchFamily="18" charset="0"/>
                <a:cs typeface="Times New Roman" pitchFamily="18" charset="0"/>
              </a:rPr>
              <a:t> вычислительной техникой, справочными материалами, шпаргалками.</a:t>
            </a:r>
          </a:p>
          <a:p>
            <a:pPr algn="just"/>
            <a:endParaRPr lang="ru-RU" sz="2400" dirty="0">
              <a:solidFill>
                <a:schemeClr val="tx1"/>
              </a:solidFill>
            </a:endParaRPr>
          </a:p>
          <a:p>
            <a:pPr algn="ctr"/>
            <a:r>
              <a:rPr lang="ru-RU" sz="2800" b="1" dirty="0" smtClean="0">
                <a:solidFill>
                  <a:srgbClr val="FF0000"/>
                </a:solidFill>
              </a:rPr>
              <a:t>В </a:t>
            </a:r>
            <a:r>
              <a:rPr lang="ru-RU" sz="2800" b="1" dirty="0">
                <a:solidFill>
                  <a:srgbClr val="FF0000"/>
                </a:solidFill>
              </a:rPr>
              <a:t>случае нарушения запрета </a:t>
            </a:r>
            <a:r>
              <a:rPr lang="ru-RU" sz="2800" b="1" dirty="0" smtClean="0">
                <a:solidFill>
                  <a:srgbClr val="FF0000"/>
                </a:solidFill>
              </a:rPr>
              <a:t>ТЕСТИРОВАНИЕ </a:t>
            </a:r>
            <a:r>
              <a:rPr lang="ru-RU" sz="2800" b="1" dirty="0">
                <a:solidFill>
                  <a:srgbClr val="FF0000"/>
                </a:solidFill>
              </a:rPr>
              <a:t>СЧИТАЕТСЯ НЕПРОЙДЕННЫМ.</a:t>
            </a:r>
          </a:p>
          <a:p>
            <a:pPr marL="514350" indent="-514350" algn="just">
              <a:buAutoNum type="arabicPeriod"/>
            </a:pPr>
            <a:endParaRPr lang="ru-RU" sz="2400" b="1" dirty="0" smtClean="0">
              <a:solidFill>
                <a:schemeClr val="tx1"/>
              </a:solidFill>
            </a:endParaRPr>
          </a:p>
        </p:txBody>
      </p:sp>
    </p:spTree>
    <p:extLst>
      <p:ext uri="{BB962C8B-B14F-4D97-AF65-F5344CB8AC3E}">
        <p14:creationId xmlns:p14="http://schemas.microsoft.com/office/powerpoint/2010/main" val="111874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Проверка результатов тестирования</a:t>
            </a:r>
            <a:endParaRPr lang="ru-RU" sz="1400" dirty="0">
              <a:latin typeface="Montserrat ExtraBold" panose="020B0604020202020204" charset="-52"/>
            </a:endParaRPr>
          </a:p>
        </p:txBody>
      </p:sp>
      <p:sp>
        <p:nvSpPr>
          <p:cNvPr id="18" name="Скругленный прямоугольник 17"/>
          <p:cNvSpPr/>
          <p:nvPr/>
        </p:nvSpPr>
        <p:spPr>
          <a:xfrm>
            <a:off x="300865" y="2708694"/>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mj-lt"/>
              <a:buAutoNum type="arabicPeriod"/>
            </a:pPr>
            <a:r>
              <a:rPr lang="ru-RU" sz="3200" dirty="0" smtClean="0"/>
              <a:t>Проверка </a:t>
            </a:r>
            <a:r>
              <a:rPr lang="ru-RU" sz="3200" dirty="0"/>
              <a:t>результатов тестирования осуществляется экспертами, которым необходимо ознакомиться со следующими материалами: </a:t>
            </a:r>
            <a:endParaRPr lang="ru-RU" sz="3200" dirty="0" smtClean="0"/>
          </a:p>
          <a:p>
            <a:pPr marL="285750" indent="-285750" algn="just">
              <a:buFont typeface="Wingdings" panose="05000000000000000000" pitchFamily="2" charset="2"/>
              <a:buChar char="ü"/>
            </a:pPr>
            <a:r>
              <a:rPr lang="ru-RU" sz="3200" dirty="0" smtClean="0"/>
              <a:t>демоверсиями </a:t>
            </a:r>
            <a:r>
              <a:rPr lang="ru-RU" sz="3200" dirty="0"/>
              <a:t>материалов для проведения тестирования, включая критерии оценивания выполнения заданий, полученными от ответственного организатора образовательной организации; </a:t>
            </a:r>
            <a:endParaRPr lang="ru-RU" sz="3200" dirty="0" smtClean="0"/>
          </a:p>
          <a:p>
            <a:pPr marL="285750" indent="-285750" algn="just">
              <a:buFont typeface="Wingdings" panose="05000000000000000000" pitchFamily="2" charset="2"/>
              <a:buChar char="ü"/>
            </a:pPr>
            <a:r>
              <a:rPr lang="ru-RU" sz="3200" dirty="0" smtClean="0"/>
              <a:t>рекомендациями </a:t>
            </a:r>
            <a:r>
              <a:rPr lang="ru-RU" sz="3200" dirty="0"/>
              <a:t>в части проведения, проверки и оценивания результатов тестирования. </a:t>
            </a:r>
            <a:endParaRPr lang="ru-RU" sz="3200" dirty="0" smtClean="0"/>
          </a:p>
          <a:p>
            <a:pPr marL="285750" indent="-285750" algn="just">
              <a:buFont typeface="Wingdings" panose="05000000000000000000" pitchFamily="2" charset="2"/>
              <a:buChar char="ü"/>
            </a:pPr>
            <a:endParaRPr lang="ru-RU" sz="3200" dirty="0"/>
          </a:p>
          <a:p>
            <a:pPr algn="just"/>
            <a:r>
              <a:rPr lang="ru-RU" sz="3200" dirty="0" smtClean="0"/>
              <a:t>2. В </a:t>
            </a:r>
            <a:r>
              <a:rPr lang="ru-RU" sz="3200" dirty="0"/>
              <a:t>день проведения тестирования эксперты должны ознакомиться с материалами для проведения тестирования (инструктивными материалами для проводящих тестирование, карточками проводящего тестирование, карточками участника) и получить следующие материалы: </a:t>
            </a:r>
            <a:endParaRPr lang="ru-RU" sz="3200" dirty="0" smtClean="0"/>
          </a:p>
          <a:p>
            <a:pPr marL="285750" indent="-285750" algn="just">
              <a:buFont typeface="Wingdings" panose="05000000000000000000" pitchFamily="2" charset="2"/>
              <a:buChar char="ü"/>
            </a:pPr>
            <a:r>
              <a:rPr lang="ru-RU" sz="3200" dirty="0" smtClean="0"/>
              <a:t>бланки </a:t>
            </a:r>
            <a:r>
              <a:rPr lang="ru-RU" sz="3200" dirty="0"/>
              <a:t>протоколов проверки ответов иностранных граждан, сдающих соответствующую часть тестирования (устную и/или письменную) – по одному экземпляру на каждого иностранного гражданина; </a:t>
            </a:r>
            <a:endParaRPr lang="ru-RU" sz="3200" dirty="0" smtClean="0"/>
          </a:p>
          <a:p>
            <a:pPr marL="285750" indent="-285750" algn="just">
              <a:buFont typeface="Wingdings" panose="05000000000000000000" pitchFamily="2" charset="2"/>
              <a:buChar char="ü"/>
            </a:pPr>
            <a:r>
              <a:rPr lang="ru-RU" sz="3200" dirty="0" smtClean="0"/>
              <a:t>критерии </a:t>
            </a:r>
            <a:r>
              <a:rPr lang="ru-RU" sz="3200" dirty="0"/>
              <a:t>оценивания выполнения соответствующей (устной и/или письменной) части тестирования; </a:t>
            </a:r>
            <a:endParaRPr lang="ru-RU" sz="3200" dirty="0" smtClean="0"/>
          </a:p>
          <a:p>
            <a:pPr marL="285750" indent="-285750" algn="just">
              <a:buFont typeface="Wingdings" panose="05000000000000000000" pitchFamily="2" charset="2"/>
              <a:buChar char="ü"/>
            </a:pPr>
            <a:r>
              <a:rPr lang="ru-RU" sz="3200" dirty="0" smtClean="0"/>
              <a:t>черновики </a:t>
            </a:r>
            <a:r>
              <a:rPr lang="ru-RU" sz="3200" dirty="0"/>
              <a:t>для эксперта (при необходимости). </a:t>
            </a:r>
            <a:endParaRPr lang="ru-RU" sz="3200" dirty="0" smtClean="0"/>
          </a:p>
          <a:p>
            <a:pPr marL="285750" indent="-285750" algn="just">
              <a:buFont typeface="Wingdings" panose="05000000000000000000" pitchFamily="2" charset="2"/>
              <a:buChar char="ü"/>
            </a:pPr>
            <a:endParaRPr lang="ru-RU" sz="3200" dirty="0"/>
          </a:p>
        </p:txBody>
      </p:sp>
    </p:spTree>
    <p:extLst>
      <p:ext uri="{BB962C8B-B14F-4D97-AF65-F5344CB8AC3E}">
        <p14:creationId xmlns:p14="http://schemas.microsoft.com/office/powerpoint/2010/main" val="15105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Оценивание результатов тестирования</a:t>
            </a:r>
            <a:endParaRPr lang="ru-RU" sz="1400" dirty="0">
              <a:latin typeface="Montserrat ExtraBold" panose="020B0604020202020204" charset="-52"/>
            </a:endParaRPr>
          </a:p>
        </p:txBody>
      </p:sp>
      <p:sp>
        <p:nvSpPr>
          <p:cNvPr id="18" name="Скругленный прямоугольник 17"/>
          <p:cNvSpPr/>
          <p:nvPr/>
        </p:nvSpPr>
        <p:spPr>
          <a:xfrm>
            <a:off x="300865" y="2708694"/>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mj-lt"/>
              <a:buAutoNum type="arabicPeriod"/>
            </a:pPr>
            <a:r>
              <a:rPr lang="ru-RU" sz="2400" dirty="0" smtClean="0"/>
              <a:t>Оценивание </a:t>
            </a:r>
            <a:r>
              <a:rPr lang="ru-RU" sz="2400" dirty="0"/>
              <a:t>результатов тестирования (устной и письменной его части) осуществляется в соответствии с критериями оценивания выполнения заданий, разработка которых организована </a:t>
            </a:r>
            <a:r>
              <a:rPr lang="ru-RU" sz="2400" dirty="0" err="1"/>
              <a:t>Рособрнадзором</a:t>
            </a:r>
            <a:r>
              <a:rPr lang="ru-RU" sz="2400" dirty="0"/>
              <a:t>. </a:t>
            </a:r>
            <a:endParaRPr lang="ru-RU" sz="2400" dirty="0" smtClean="0"/>
          </a:p>
          <a:p>
            <a:pPr marL="342900" indent="-342900" algn="just">
              <a:buFont typeface="+mj-lt"/>
              <a:buAutoNum type="arabicPeriod"/>
            </a:pPr>
            <a:endParaRPr lang="ru-RU" sz="2400" dirty="0" smtClean="0"/>
          </a:p>
          <a:p>
            <a:pPr marL="342900" indent="-342900" algn="just">
              <a:buFont typeface="+mj-lt"/>
              <a:buAutoNum type="arabicPeriod"/>
            </a:pPr>
            <a:r>
              <a:rPr lang="ru-RU" sz="2400" dirty="0" smtClean="0"/>
              <a:t>Проверка </a:t>
            </a:r>
            <a:r>
              <a:rPr lang="ru-RU" sz="2400" dirty="0"/>
              <a:t>и оценивание устных ответов иностранных граждан, сдающих устную часть тестирования может быть организована по двум схемам (может быть выбрана как одна схема из двух, так и две схемы одновременно</a:t>
            </a:r>
            <a:r>
              <a:rPr lang="ru-RU" sz="2400" dirty="0" smtClean="0"/>
              <a:t>).</a:t>
            </a:r>
          </a:p>
          <a:p>
            <a:pPr algn="just"/>
            <a:r>
              <a:rPr lang="ru-RU" sz="2400" b="1" dirty="0" smtClean="0"/>
              <a:t>Первая </a:t>
            </a:r>
            <a:r>
              <a:rPr lang="ru-RU" sz="2400" b="1" dirty="0"/>
              <a:t>схема: </a:t>
            </a:r>
            <a:r>
              <a:rPr lang="ru-RU" sz="2400" dirty="0"/>
              <a:t>проверка ответов каждого иностранного гражданина осуществляется экспертом непосредственно при проведении тестирования во время устного ответа. При этом возможно повторное прослушивание и оценивание отдельных ответов после проведения устной части тестирования по аудиозаписи ответов. </a:t>
            </a:r>
            <a:endParaRPr lang="ru-RU" sz="2400" dirty="0" smtClean="0"/>
          </a:p>
          <a:p>
            <a:pPr algn="just"/>
            <a:r>
              <a:rPr lang="ru-RU" sz="2400" b="1" dirty="0" smtClean="0"/>
              <a:t>Вторая </a:t>
            </a:r>
            <a:r>
              <a:rPr lang="ru-RU" sz="2400" b="1" dirty="0"/>
              <a:t>схема: </a:t>
            </a:r>
            <a:r>
              <a:rPr lang="ru-RU" sz="2400" dirty="0"/>
              <a:t>проверка ответов каждого иностранного гражданина осуществляется экспертом после окончания проведения устной части тестирования по аудиозаписям ответов. Эксперт не должен вмешиваться в беседу иностранного гражданина, сдающего устную часть тестирования, и проводящего устную часть тестирования вне зависимости от выбранной схемы проведения проверки. </a:t>
            </a:r>
            <a:endParaRPr lang="ru-RU" sz="2400" dirty="0" smtClean="0"/>
          </a:p>
          <a:p>
            <a:pPr algn="just"/>
            <a:endParaRPr lang="ru-RU" sz="2400" dirty="0" smtClean="0"/>
          </a:p>
          <a:p>
            <a:pPr algn="just"/>
            <a:r>
              <a:rPr lang="ru-RU" sz="2400" dirty="0" smtClean="0"/>
              <a:t>3. При </a:t>
            </a:r>
            <a:r>
              <a:rPr lang="ru-RU" sz="2400" dirty="0"/>
              <a:t>проведении оценивания устных ответов эксперт вносит в протокол проверки ответов устной части тестирования следующие сведения: информация о тестирующей организации, ППТ; фамилия, имя, отчество (при наличии) иностранного гражданина; класс; номер аудитории; номер варианта; баллы по каждому критерию оценивания; общее количество баллов за выполнение заданий устной части; свои фамилию, имя, отчество (при наличии), подпись и дату проверки. Проверка и оценивание выполнения заданий письменной части тестирования проводится после проведения письменной части тестирования. </a:t>
            </a:r>
            <a:endParaRPr lang="ru-RU" sz="2400" dirty="0" smtClean="0"/>
          </a:p>
          <a:p>
            <a:pPr algn="just"/>
            <a:endParaRPr lang="ru-RU" sz="2400" dirty="0" smtClean="0"/>
          </a:p>
          <a:p>
            <a:pPr algn="just"/>
            <a:r>
              <a:rPr lang="ru-RU" sz="2400" dirty="0" smtClean="0"/>
              <a:t>4. При </a:t>
            </a:r>
            <a:r>
              <a:rPr lang="ru-RU" sz="2400" dirty="0"/>
              <a:t>проведении оценивания результатов письменной части тестирования эксперт оценивает ответы, внесенные иностранными гражданами в карточки участников. При этом эксперт вносит в протокол проверки ответов письменной части тестирования следующие сведения: информация о тестирующей организации, ППТ; фамилия, имя, отчество (при наличии) иностранного гражданина; класс; номер аудитории; номер варианта; баллы по каждому критерию оценивания; общее количество баллов за выполнение заданий письменной части; свои фамилию, имя, отчество (при наличии), подпись и дату проверки. </a:t>
            </a:r>
            <a:endParaRPr lang="ru-RU" sz="2400" dirty="0" smtClean="0"/>
          </a:p>
          <a:p>
            <a:pPr algn="just"/>
            <a:endParaRPr lang="ru-RU" sz="2400" dirty="0" smtClean="0"/>
          </a:p>
          <a:p>
            <a:pPr algn="just"/>
            <a:r>
              <a:rPr lang="ru-RU" sz="2400" dirty="0" smtClean="0"/>
              <a:t>5. После </a:t>
            </a:r>
            <a:r>
              <a:rPr lang="ru-RU" sz="2400" dirty="0"/>
              <a:t>завершения проверки и оценивания результатов выполнения заданий иностранными гражданами комиссия по проведению тестирования консолидирует результаты оценивания выполнения заданий устной и письменной части каждого иностранного гражданина. Итоговый результат тестирования определяется исходя из общего количества первичных баллов, полученных по каждому критерию оценивания выполнения заданий тестирования.</a:t>
            </a:r>
            <a:endParaRPr lang="ru-RU" sz="2400" b="1" dirty="0">
              <a:solidFill>
                <a:schemeClr val="tx1"/>
              </a:solidFill>
            </a:endParaRPr>
          </a:p>
        </p:txBody>
      </p:sp>
    </p:spTree>
    <p:extLst>
      <p:ext uri="{BB962C8B-B14F-4D97-AF65-F5344CB8AC3E}">
        <p14:creationId xmlns:p14="http://schemas.microsoft.com/office/powerpoint/2010/main" val="24729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При проведении тестирования тестируемым </a:t>
            </a:r>
            <a:r>
              <a:rPr lang="ru-RU" sz="4000" dirty="0" smtClean="0">
                <a:solidFill>
                  <a:srgbClr val="FF0000"/>
                </a:solidFill>
                <a:latin typeface="Montserrat ExtraBold" panose="020B0604020202020204" charset="-52"/>
              </a:rPr>
              <a:t>ЗАПРЕЩЕНО</a:t>
            </a:r>
            <a:endParaRPr lang="ru-RU" sz="1400" dirty="0">
              <a:solidFill>
                <a:srgbClr val="FF0000"/>
              </a:solidFill>
              <a:latin typeface="Montserrat ExtraBold" panose="020B0604020202020204" charset="-52"/>
            </a:endParaRPr>
          </a:p>
        </p:txBody>
      </p:sp>
      <p:sp>
        <p:nvSpPr>
          <p:cNvPr id="18" name="Скругленный прямоугольник 17"/>
          <p:cNvSpPr/>
          <p:nvPr/>
        </p:nvSpPr>
        <p:spPr>
          <a:xfrm>
            <a:off x="484803" y="2708693"/>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mj-lt"/>
              <a:buAutoNum type="arabicPeriod"/>
            </a:pPr>
            <a:r>
              <a:rPr lang="ru-RU" sz="3200" dirty="0"/>
              <a:t>При проведении тестирования тестируемым запрещено</a:t>
            </a:r>
            <a:r>
              <a:rPr lang="ru-RU" sz="3200" dirty="0" smtClean="0"/>
              <a:t>: пользоваться </a:t>
            </a:r>
            <a:r>
              <a:rPr lang="ru-RU" sz="3200" dirty="0"/>
              <a:t>подсказками работников тестирующей организации, а также других тестируемых; пользоваться средствами связи, фото-, аудио- и видеоаппаратурой, электронно-вычислительной техникой, справочными материалами, письменными заметками и иными средствами хранения и передачи информации (за исключением их использования в целях тестирования). </a:t>
            </a:r>
          </a:p>
          <a:p>
            <a:pPr marL="342900" indent="-342900" algn="just">
              <a:buFont typeface="+mj-lt"/>
              <a:buAutoNum type="arabicPeriod"/>
            </a:pPr>
            <a:endParaRPr lang="ru-RU" sz="3200" dirty="0" smtClean="0"/>
          </a:p>
          <a:p>
            <a:pPr marL="342900" indent="-342900" algn="just">
              <a:buFont typeface="+mj-lt"/>
              <a:buAutoNum type="arabicPeriod"/>
            </a:pPr>
            <a:r>
              <a:rPr lang="ru-RU" sz="3200" dirty="0" smtClean="0"/>
              <a:t>Тестируемый</a:t>
            </a:r>
            <a:r>
              <a:rPr lang="ru-RU" sz="3200" dirty="0"/>
              <a:t>, нарушивший предусмотренные пунктом </a:t>
            </a:r>
            <a:r>
              <a:rPr lang="ru-RU" sz="3200" dirty="0" smtClean="0"/>
              <a:t>1 </a:t>
            </a:r>
            <a:r>
              <a:rPr lang="ru-RU" sz="3200" dirty="0"/>
              <a:t>требования, считается не прошедшим тестирование и его результаты аннулируются. Решение об аннулировании результатов тестирования принимается председателем Комиссии по тестированию и вносится в протокол проведения тестирования. </a:t>
            </a:r>
            <a:endParaRPr lang="ru-RU" sz="3200" dirty="0" smtClean="0"/>
          </a:p>
          <a:p>
            <a:pPr marL="342900" indent="-342900" algn="just">
              <a:buFont typeface="+mj-lt"/>
              <a:buAutoNum type="arabicPeriod"/>
            </a:pPr>
            <a:endParaRPr lang="ru-RU" sz="3200" dirty="0"/>
          </a:p>
          <a:p>
            <a:pPr marL="342900" indent="-342900" algn="just">
              <a:buFont typeface="+mj-lt"/>
              <a:buAutoNum type="arabicPeriod"/>
            </a:pPr>
            <a:r>
              <a:rPr lang="ru-RU" sz="3200" dirty="0" smtClean="0"/>
              <a:t>С </a:t>
            </a:r>
            <a:r>
              <a:rPr lang="ru-RU" sz="3200" dirty="0"/>
              <a:t>целью разрешения спорных вопросов, возникающих при оценивании результатов тестирования, </a:t>
            </a:r>
            <a:r>
              <a:rPr lang="ru-RU" sz="3200" dirty="0" smtClean="0"/>
              <a:t>создана </a:t>
            </a:r>
            <a:r>
              <a:rPr lang="ru-RU" sz="3200" b="1" dirty="0" smtClean="0"/>
              <a:t>региональная апелляционная комиссия.</a:t>
            </a:r>
            <a:endParaRPr lang="ru-RU" sz="3200" b="1" dirty="0">
              <a:solidFill>
                <a:schemeClr val="tx1"/>
              </a:solidFill>
            </a:endParaRPr>
          </a:p>
        </p:txBody>
      </p:sp>
    </p:spTree>
    <p:extLst>
      <p:ext uri="{BB962C8B-B14F-4D97-AF65-F5344CB8AC3E}">
        <p14:creationId xmlns:p14="http://schemas.microsoft.com/office/powerpoint/2010/main" val="33014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По итогам тестирования</a:t>
            </a:r>
            <a:endParaRPr lang="ru-RU" sz="1400" dirty="0">
              <a:solidFill>
                <a:srgbClr val="FF0000"/>
              </a:solidFill>
              <a:latin typeface="Montserrat ExtraBold" panose="020B0604020202020204" charset="-52"/>
            </a:endParaRPr>
          </a:p>
        </p:txBody>
      </p:sp>
      <p:sp>
        <p:nvSpPr>
          <p:cNvPr id="9" name="Скругленный прямоугольник 8"/>
          <p:cNvSpPr/>
          <p:nvPr/>
        </p:nvSpPr>
        <p:spPr>
          <a:xfrm>
            <a:off x="300865" y="2708693"/>
            <a:ext cx="23864507"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mj-lt"/>
              <a:buAutoNum type="arabicPeriod"/>
            </a:pPr>
            <a:r>
              <a:rPr lang="ru-RU" sz="3000" dirty="0"/>
              <a:t>Сведения о результатах тестирования передаются тестирующей организацией в общеобразовательную организацию, в которую иностранный гражданин подал заявление о приеме на обучение с использованием ЕПГУ и (или) РПГУ, </a:t>
            </a:r>
            <a:r>
              <a:rPr lang="ru-RU" sz="3000" b="1" dirty="0"/>
              <a:t>в течение 3 рабочих дней </a:t>
            </a:r>
            <a:r>
              <a:rPr lang="ru-RU" sz="3000" dirty="0"/>
              <a:t>со дня прохождения тестирования. Указанная общеобразовательная организация информирует родителя о результатах тестирования. </a:t>
            </a:r>
            <a:endParaRPr lang="ru-RU" sz="3000" dirty="0" smtClean="0"/>
          </a:p>
          <a:p>
            <a:pPr marL="342900" indent="-342900" algn="just">
              <a:buFont typeface="+mj-lt"/>
              <a:buAutoNum type="arabicPeriod"/>
            </a:pPr>
            <a:endParaRPr lang="ru-RU" sz="3000" b="1" dirty="0">
              <a:solidFill>
                <a:schemeClr val="tx1"/>
              </a:solidFill>
            </a:endParaRPr>
          </a:p>
          <a:p>
            <a:pPr marL="342900" indent="-342900" algn="just">
              <a:buFont typeface="+mj-lt"/>
              <a:buAutoNum type="arabicPeriod"/>
            </a:pPr>
            <a:r>
              <a:rPr lang="ru-RU" sz="3000" dirty="0"/>
              <a:t>Иностранному гражданину, не прошедшему тестирование, общеобразовательной организацией, в которую было подано заявление о приеме на обучение, предлагается пройти дополнительное обучение русскому </a:t>
            </a:r>
            <a:r>
              <a:rPr lang="ru-RU" sz="3000" dirty="0" smtClean="0"/>
              <a:t>языку</a:t>
            </a:r>
            <a:r>
              <a:rPr lang="ru-RU" sz="3000" dirty="0"/>
              <a:t> </a:t>
            </a:r>
            <a:r>
              <a:rPr lang="ru-RU" sz="3000" dirty="0" smtClean="0"/>
              <a:t>(как </a:t>
            </a:r>
            <a:r>
              <a:rPr lang="ru-RU" sz="3000" dirty="0"/>
              <a:t>на бесплатной основе (при наличии), так и за счет родителя). </a:t>
            </a:r>
            <a:endParaRPr lang="ru-RU" sz="3000" dirty="0" smtClean="0"/>
          </a:p>
          <a:p>
            <a:pPr marL="342900" indent="-342900" algn="just">
              <a:buFont typeface="+mj-lt"/>
              <a:buAutoNum type="arabicPeriod"/>
            </a:pPr>
            <a:endParaRPr lang="ru-RU" sz="3000" dirty="0"/>
          </a:p>
          <a:p>
            <a:pPr marL="342900" indent="-342900" algn="just">
              <a:buFont typeface="+mj-lt"/>
              <a:buAutoNum type="arabicPeriod"/>
            </a:pPr>
            <a:r>
              <a:rPr lang="ru-RU" sz="3000" dirty="0" smtClean="0"/>
              <a:t>Родитель </a:t>
            </a:r>
            <a:r>
              <a:rPr lang="ru-RU" sz="3000" dirty="0"/>
              <a:t>вправе выбрать обучение из предложенных вариантов или самостоятельно определить, как и где ребенок будет изучать русский язык до следующего тестирования. </a:t>
            </a:r>
            <a:endParaRPr lang="ru-RU" sz="3000" dirty="0" smtClean="0"/>
          </a:p>
          <a:p>
            <a:pPr marL="342900" indent="-342900" algn="just">
              <a:buFont typeface="+mj-lt"/>
              <a:buAutoNum type="arabicPeriod"/>
            </a:pPr>
            <a:endParaRPr lang="ru-RU" sz="3000" dirty="0"/>
          </a:p>
          <a:p>
            <a:pPr marL="342900" indent="-342900" algn="just">
              <a:buFont typeface="+mj-lt"/>
              <a:buAutoNum type="arabicPeriod"/>
            </a:pPr>
            <a:r>
              <a:rPr lang="ru-RU" sz="3000" dirty="0" smtClean="0"/>
              <a:t>Повторное </a:t>
            </a:r>
            <a:r>
              <a:rPr lang="ru-RU" sz="3000" dirty="0"/>
              <a:t>тестирование можно пройти </a:t>
            </a:r>
            <a:r>
              <a:rPr lang="ru-RU" sz="3000" b="1" dirty="0"/>
              <a:t>не ранее чем через 3 месяца </a:t>
            </a:r>
            <a:r>
              <a:rPr lang="ru-RU" sz="3000" dirty="0"/>
              <a:t>со дня прохождения неуспешного тестирования на основании направления, полученного после повторной подачи заявления о приеме на обучение и согласно расписанию проведения тестирования. </a:t>
            </a:r>
            <a:endParaRPr lang="ru-RU" sz="3000" dirty="0" smtClean="0"/>
          </a:p>
          <a:p>
            <a:pPr marL="342900" indent="-342900" algn="just">
              <a:buFont typeface="+mj-lt"/>
              <a:buAutoNum type="arabicPeriod"/>
            </a:pPr>
            <a:endParaRPr lang="ru-RU" sz="3000" dirty="0"/>
          </a:p>
          <a:p>
            <a:pPr marL="342900" indent="-342900" algn="just">
              <a:buFont typeface="+mj-lt"/>
              <a:buAutoNum type="arabicPeriod"/>
            </a:pPr>
            <a:r>
              <a:rPr lang="ru-RU" sz="3000" dirty="0" smtClean="0"/>
              <a:t>Тестирующей </a:t>
            </a:r>
            <a:r>
              <a:rPr lang="ru-RU" sz="3000" dirty="0"/>
              <a:t>организацией не может быть предоставлен тот же вариант диагностических материалов, какой был использован при неуспешном тестировании. </a:t>
            </a:r>
            <a:endParaRPr lang="ru-RU" sz="3000" dirty="0" smtClean="0"/>
          </a:p>
          <a:p>
            <a:pPr marL="342900" indent="-342900" algn="just">
              <a:buFont typeface="+mj-lt"/>
              <a:buAutoNum type="arabicPeriod"/>
            </a:pPr>
            <a:endParaRPr lang="ru-RU" sz="3000" dirty="0"/>
          </a:p>
        </p:txBody>
      </p:sp>
    </p:spTree>
    <p:extLst>
      <p:ext uri="{BB962C8B-B14F-4D97-AF65-F5344CB8AC3E}">
        <p14:creationId xmlns:p14="http://schemas.microsoft.com/office/powerpoint/2010/main" val="306765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Апелляционная комиссия</a:t>
            </a:r>
            <a:endParaRPr lang="ru-RU" sz="1400" dirty="0">
              <a:solidFill>
                <a:srgbClr val="FF0000"/>
              </a:solidFill>
              <a:latin typeface="Montserrat ExtraBold" panose="020B0604020202020204"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20569798"/>
              </p:ext>
            </p:extLst>
          </p:nvPr>
        </p:nvGraphicFramePr>
        <p:xfrm>
          <a:off x="676987" y="2988528"/>
          <a:ext cx="23011148" cy="8973312"/>
        </p:xfrm>
        <a:graphic>
          <a:graphicData uri="http://schemas.openxmlformats.org/drawingml/2006/table">
            <a:tbl>
              <a:tblPr firstRow="1" firstCol="1" bandRow="1">
                <a:tableStyleId>{5C22544A-7EE6-4342-B048-85BDC9FD1C3A}</a:tableStyleId>
              </a:tblPr>
              <a:tblGrid>
                <a:gridCol w="4826666"/>
                <a:gridCol w="18184482"/>
              </a:tblGrid>
              <a:tr h="959575">
                <a:tc>
                  <a:txBody>
                    <a:bodyPr/>
                    <a:lstStyle/>
                    <a:p>
                      <a:pPr>
                        <a:lnSpc>
                          <a:spcPct val="115000"/>
                        </a:lnSpc>
                        <a:spcAft>
                          <a:spcPts val="0"/>
                        </a:spcAft>
                      </a:pPr>
                      <a:r>
                        <a:rPr lang="ru-RU" sz="3200" dirty="0">
                          <a:effectLst/>
                        </a:rPr>
                        <a:t> </a:t>
                      </a:r>
                      <a:endParaRPr lang="ru-RU" sz="3200" dirty="0">
                        <a:effectLst/>
                        <a:latin typeface="Calibri"/>
                        <a:ea typeface="Calibri"/>
                        <a:cs typeface="Times New Roman"/>
                      </a:endParaRPr>
                    </a:p>
                  </a:txBody>
                  <a:tcPr marL="0" marR="0" marT="0" marB="0"/>
                </a:tc>
                <a:tc>
                  <a:txBody>
                    <a:bodyPr/>
                    <a:lstStyle/>
                    <a:p>
                      <a:pPr algn="ctr">
                        <a:lnSpc>
                          <a:spcPct val="115000"/>
                        </a:lnSpc>
                        <a:spcAft>
                          <a:spcPts val="0"/>
                        </a:spcAft>
                      </a:pPr>
                      <a:r>
                        <a:rPr lang="ru-RU" sz="3200" dirty="0">
                          <a:effectLst/>
                        </a:rPr>
                        <a:t>Апелляция </a:t>
                      </a:r>
                      <a:endParaRPr lang="ru-RU" sz="3200" dirty="0" smtClean="0">
                        <a:effectLst/>
                      </a:endParaRPr>
                    </a:p>
                    <a:p>
                      <a:pPr algn="ctr">
                        <a:lnSpc>
                          <a:spcPct val="115000"/>
                        </a:lnSpc>
                        <a:spcAft>
                          <a:spcPts val="0"/>
                        </a:spcAft>
                      </a:pPr>
                      <a:r>
                        <a:rPr lang="ru-RU" sz="3200" dirty="0" smtClean="0">
                          <a:effectLst/>
                        </a:rPr>
                        <a:t>о </a:t>
                      </a:r>
                      <a:r>
                        <a:rPr lang="ru-RU" sz="3200" dirty="0">
                          <a:effectLst/>
                        </a:rPr>
                        <a:t>нарушении порядка тестирования</a:t>
                      </a:r>
                      <a:endParaRPr lang="ru-RU" sz="3200" dirty="0">
                        <a:effectLst/>
                        <a:latin typeface="Calibri"/>
                        <a:ea typeface="Calibri"/>
                        <a:cs typeface="Times New Roman"/>
                      </a:endParaRPr>
                    </a:p>
                    <a:p>
                      <a:pPr algn="ctr">
                        <a:lnSpc>
                          <a:spcPct val="115000"/>
                        </a:lnSpc>
                        <a:spcAft>
                          <a:spcPts val="0"/>
                        </a:spcAft>
                      </a:pPr>
                      <a:r>
                        <a:rPr lang="ru-RU" sz="3200" dirty="0" smtClean="0">
                          <a:effectLst/>
                        </a:rPr>
                        <a:t>о </a:t>
                      </a:r>
                      <a:r>
                        <a:rPr lang="ru-RU" sz="3200" dirty="0">
                          <a:effectLst/>
                        </a:rPr>
                        <a:t>несогласии с выставленными баллами</a:t>
                      </a:r>
                      <a:endParaRPr lang="ru-RU" sz="3200" dirty="0">
                        <a:effectLst/>
                        <a:latin typeface="Calibri"/>
                        <a:ea typeface="Calibri"/>
                        <a:cs typeface="Times New Roman"/>
                      </a:endParaRPr>
                    </a:p>
                  </a:txBody>
                  <a:tcPr marL="0" marR="0" marT="0" marB="0"/>
                </a:tc>
              </a:tr>
              <a:tr h="959575">
                <a:tc>
                  <a:txBody>
                    <a:bodyPr/>
                    <a:lstStyle/>
                    <a:p>
                      <a:pPr>
                        <a:lnSpc>
                          <a:spcPct val="115000"/>
                        </a:lnSpc>
                        <a:spcAft>
                          <a:spcPts val="0"/>
                        </a:spcAft>
                      </a:pPr>
                      <a:r>
                        <a:rPr lang="ru-RU" sz="3200" dirty="0">
                          <a:effectLst/>
                        </a:rPr>
                        <a:t>Когда подается?</a:t>
                      </a:r>
                      <a:endParaRPr lang="ru-RU" sz="3200" dirty="0">
                        <a:effectLst/>
                        <a:latin typeface="Calibri"/>
                        <a:ea typeface="Calibri"/>
                        <a:cs typeface="Times New Roman"/>
                      </a:endParaRPr>
                    </a:p>
                  </a:txBody>
                  <a:tcPr marL="0" marR="0" marT="0" marB="0"/>
                </a:tc>
                <a:tc>
                  <a:txBody>
                    <a:bodyPr/>
                    <a:lstStyle/>
                    <a:p>
                      <a:pPr algn="just">
                        <a:lnSpc>
                          <a:spcPct val="115000"/>
                        </a:lnSpc>
                        <a:spcAft>
                          <a:spcPts val="0"/>
                        </a:spcAft>
                      </a:pPr>
                      <a:r>
                        <a:rPr lang="ru-RU" sz="3200" b="1" dirty="0" smtClean="0">
                          <a:effectLst/>
                        </a:rPr>
                        <a:t>В </a:t>
                      </a:r>
                      <a:r>
                        <a:rPr lang="ru-RU" sz="3200" b="1" dirty="0">
                          <a:effectLst/>
                        </a:rPr>
                        <a:t>течение 7 рабочих дней</a:t>
                      </a:r>
                      <a:r>
                        <a:rPr lang="ru-RU" sz="3200" dirty="0">
                          <a:effectLst/>
                        </a:rPr>
                        <a:t> после направления тестирующей организацией информации о результатах тестирования иностранному гражданину или его родителю (законному представителю).</a:t>
                      </a:r>
                      <a:endParaRPr lang="ru-RU" sz="3200" dirty="0">
                        <a:effectLst/>
                        <a:latin typeface="Calibri"/>
                        <a:ea typeface="Calibri"/>
                        <a:cs typeface="Times New Roman"/>
                      </a:endParaRPr>
                    </a:p>
                  </a:txBody>
                  <a:tcPr marL="0" marR="0" marT="0" marB="0"/>
                </a:tc>
              </a:tr>
              <a:tr h="479788">
                <a:tc>
                  <a:txBody>
                    <a:bodyPr/>
                    <a:lstStyle/>
                    <a:p>
                      <a:pPr>
                        <a:lnSpc>
                          <a:spcPct val="115000"/>
                        </a:lnSpc>
                        <a:spcAft>
                          <a:spcPts val="0"/>
                        </a:spcAft>
                      </a:pPr>
                      <a:r>
                        <a:rPr lang="ru-RU" sz="3200">
                          <a:effectLst/>
                        </a:rPr>
                        <a:t>Куда подается?</a:t>
                      </a:r>
                      <a:endParaRPr lang="ru-RU" sz="3200">
                        <a:effectLst/>
                        <a:latin typeface="Calibri"/>
                        <a:ea typeface="Calibri"/>
                        <a:cs typeface="Times New Roman"/>
                      </a:endParaRPr>
                    </a:p>
                  </a:txBody>
                  <a:tcPr marL="0" marR="0" marT="0" marB="0"/>
                </a:tc>
                <a:tc>
                  <a:txBody>
                    <a:bodyPr/>
                    <a:lstStyle/>
                    <a:p>
                      <a:pPr algn="just">
                        <a:lnSpc>
                          <a:spcPct val="115000"/>
                        </a:lnSpc>
                        <a:spcAft>
                          <a:spcPts val="0"/>
                        </a:spcAft>
                      </a:pPr>
                      <a:r>
                        <a:rPr lang="ru-RU" sz="3200" b="1" dirty="0">
                          <a:effectLst/>
                        </a:rPr>
                        <a:t>600017 г. Владимир, ул. Михайловская, д. 47, корп. 2 (ГБУ ВО РИАЦОКО)</a:t>
                      </a:r>
                      <a:endParaRPr lang="ru-RU" sz="3200" b="1" dirty="0">
                        <a:effectLst/>
                        <a:latin typeface="Calibri"/>
                        <a:ea typeface="Calibri"/>
                        <a:cs typeface="Times New Roman"/>
                      </a:endParaRPr>
                    </a:p>
                  </a:txBody>
                  <a:tcPr marL="0" marR="0" marT="0" marB="0"/>
                </a:tc>
              </a:tr>
              <a:tr h="1066195">
                <a:tc>
                  <a:txBody>
                    <a:bodyPr/>
                    <a:lstStyle/>
                    <a:p>
                      <a:pPr>
                        <a:lnSpc>
                          <a:spcPct val="115000"/>
                        </a:lnSpc>
                        <a:spcAft>
                          <a:spcPts val="0"/>
                        </a:spcAft>
                      </a:pPr>
                      <a:r>
                        <a:rPr lang="ru-RU" sz="3200">
                          <a:effectLst/>
                        </a:rPr>
                        <a:t>Сроки рассмотрения апелляции</a:t>
                      </a:r>
                      <a:endParaRPr lang="ru-RU" sz="3200">
                        <a:effectLst/>
                        <a:latin typeface="Calibri"/>
                        <a:ea typeface="Calibri"/>
                        <a:cs typeface="Times New Roman"/>
                      </a:endParaRPr>
                    </a:p>
                  </a:txBody>
                  <a:tcPr marL="0" marR="0" marT="0" marB="0"/>
                </a:tc>
                <a:tc>
                  <a:txBody>
                    <a:bodyPr/>
                    <a:lstStyle/>
                    <a:p>
                      <a:pPr marL="0" indent="85725" algn="just">
                        <a:lnSpc>
                          <a:spcPct val="115000"/>
                        </a:lnSpc>
                        <a:spcAft>
                          <a:spcPts val="0"/>
                        </a:spcAft>
                      </a:pPr>
                      <a:r>
                        <a:rPr lang="ru-RU" sz="3200" dirty="0">
                          <a:effectLst/>
                        </a:rPr>
                        <a:t>Апелляционной комиссии по рассмотрению апелляции иностранного гражданина проводится </a:t>
                      </a:r>
                      <a:r>
                        <a:rPr lang="ru-RU" sz="3200" b="1" dirty="0">
                          <a:effectLst/>
                        </a:rPr>
                        <a:t>в течение 5 рабочих дней </a:t>
                      </a:r>
                      <a:r>
                        <a:rPr lang="ru-RU" sz="3200" dirty="0">
                          <a:effectLst/>
                        </a:rPr>
                        <a:t>после регистрации апелляции. </a:t>
                      </a:r>
                      <a:endParaRPr lang="ru-RU" sz="3200" dirty="0">
                        <a:effectLst/>
                        <a:latin typeface="Calibri"/>
                        <a:ea typeface="Calibri"/>
                        <a:cs typeface="Times New Roman"/>
                      </a:endParaRPr>
                    </a:p>
                  </a:txBody>
                  <a:tcPr marL="0" marR="0" marT="0" marB="0"/>
                </a:tc>
              </a:tr>
              <a:tr h="1599292">
                <a:tc>
                  <a:txBody>
                    <a:bodyPr/>
                    <a:lstStyle/>
                    <a:p>
                      <a:pPr>
                        <a:lnSpc>
                          <a:spcPct val="115000"/>
                        </a:lnSpc>
                        <a:spcAft>
                          <a:spcPts val="0"/>
                        </a:spcAft>
                      </a:pPr>
                      <a:r>
                        <a:rPr lang="ru-RU" sz="3200" dirty="0">
                          <a:effectLst/>
                        </a:rPr>
                        <a:t>Сроки информирования иностранных граждан подавших апелляцию</a:t>
                      </a:r>
                      <a:endParaRPr lang="ru-RU" sz="3200" dirty="0">
                        <a:effectLst/>
                        <a:latin typeface="Calibri"/>
                        <a:ea typeface="Calibri"/>
                        <a:cs typeface="Times New Roman"/>
                      </a:endParaRPr>
                    </a:p>
                  </a:txBody>
                  <a:tcPr marL="0" marR="0" marT="0" marB="0"/>
                </a:tc>
                <a:tc>
                  <a:txBody>
                    <a:bodyPr/>
                    <a:lstStyle/>
                    <a:p>
                      <a:pPr marL="0" indent="85725" algn="just">
                        <a:lnSpc>
                          <a:spcPct val="115000"/>
                        </a:lnSpc>
                        <a:spcAft>
                          <a:spcPts val="0"/>
                        </a:spcAft>
                      </a:pPr>
                      <a:r>
                        <a:rPr lang="ru-RU" sz="3200" dirty="0" smtClean="0">
                          <a:effectLst/>
                        </a:rPr>
                        <a:t>О </a:t>
                      </a:r>
                      <a:r>
                        <a:rPr lang="ru-RU" sz="3200" dirty="0">
                          <a:effectLst/>
                        </a:rPr>
                        <a:t>принятых решениях </a:t>
                      </a:r>
                      <a:r>
                        <a:rPr lang="ru-RU" sz="3200" b="1" dirty="0">
                          <a:effectLst/>
                        </a:rPr>
                        <a:t>не позднее 3 рабочих дней </a:t>
                      </a:r>
                      <a:r>
                        <a:rPr lang="ru-RU" sz="3200" dirty="0">
                          <a:effectLst/>
                        </a:rPr>
                        <a:t>со дня принятия соответствующих решений по адресу электронной почты или почтовому адресу, указанному иностранным гражданином при подаче апелляции</a:t>
                      </a:r>
                      <a:endParaRPr lang="ru-RU" sz="3200" dirty="0">
                        <a:effectLst/>
                        <a:latin typeface="Calibri"/>
                        <a:ea typeface="Calibri"/>
                        <a:cs typeface="Times New Roman"/>
                      </a:endParaRPr>
                    </a:p>
                  </a:txBody>
                  <a:tcPr marL="0" marR="0" marT="0" marB="0"/>
                </a:tc>
              </a:tr>
              <a:tr h="1066195">
                <a:tc>
                  <a:txBody>
                    <a:bodyPr/>
                    <a:lstStyle/>
                    <a:p>
                      <a:pPr>
                        <a:lnSpc>
                          <a:spcPct val="115000"/>
                        </a:lnSpc>
                        <a:spcAft>
                          <a:spcPts val="0"/>
                        </a:spcAft>
                      </a:pPr>
                      <a:r>
                        <a:rPr lang="ru-RU" sz="3200">
                          <a:effectLst/>
                        </a:rPr>
                        <a:t>Возможные решения</a:t>
                      </a:r>
                      <a:endParaRPr lang="ru-RU" sz="3200">
                        <a:effectLst/>
                        <a:latin typeface="Calibri"/>
                        <a:ea typeface="Calibri"/>
                        <a:cs typeface="Times New Roman"/>
                      </a:endParaRPr>
                    </a:p>
                  </a:txBody>
                  <a:tcPr marL="0" marR="0" marT="0" marB="0"/>
                </a:tc>
                <a:tc>
                  <a:txBody>
                    <a:bodyPr/>
                    <a:lstStyle/>
                    <a:p>
                      <a:pPr indent="450215" algn="just">
                        <a:lnSpc>
                          <a:spcPct val="115000"/>
                        </a:lnSpc>
                        <a:spcAft>
                          <a:spcPts val="0"/>
                        </a:spcAft>
                      </a:pPr>
                      <a:r>
                        <a:rPr lang="ru-RU" sz="3200" dirty="0">
                          <a:effectLst/>
                        </a:rPr>
                        <a:t>- об удовлетворении апелляции иностранного гражданина; </a:t>
                      </a:r>
                    </a:p>
                    <a:p>
                      <a:pPr indent="450215" algn="just">
                        <a:lnSpc>
                          <a:spcPct val="115000"/>
                        </a:lnSpc>
                        <a:spcAft>
                          <a:spcPts val="0"/>
                        </a:spcAft>
                      </a:pPr>
                      <a:r>
                        <a:rPr lang="ru-RU" sz="3200" dirty="0">
                          <a:effectLst/>
                        </a:rPr>
                        <a:t>- об отклонении апелляции иностранного гражданина. </a:t>
                      </a:r>
                      <a:endParaRPr lang="ru-RU" sz="3200" dirty="0">
                        <a:effectLst/>
                        <a:latin typeface="Calibri"/>
                        <a:ea typeface="Calibri"/>
                        <a:cs typeface="Times New Roman"/>
                      </a:endParaRPr>
                    </a:p>
                  </a:txBody>
                  <a:tcPr marL="0" marR="0" marT="0" marB="0"/>
                </a:tc>
              </a:tr>
              <a:tr h="1439363">
                <a:tc>
                  <a:txBody>
                    <a:bodyPr/>
                    <a:lstStyle/>
                    <a:p>
                      <a:pPr>
                        <a:lnSpc>
                          <a:spcPct val="115000"/>
                        </a:lnSpc>
                        <a:spcAft>
                          <a:spcPts val="0"/>
                        </a:spcAft>
                      </a:pPr>
                      <a:r>
                        <a:rPr lang="ru-RU" sz="3200">
                          <a:effectLst/>
                        </a:rPr>
                        <a:t>При удовлетворении апелляции</a:t>
                      </a:r>
                      <a:endParaRPr lang="ru-RU" sz="3200">
                        <a:effectLst/>
                        <a:latin typeface="Calibri"/>
                        <a:ea typeface="Calibri"/>
                        <a:cs typeface="Times New Roman"/>
                      </a:endParaRPr>
                    </a:p>
                  </a:txBody>
                  <a:tcPr marL="0" marR="0" marT="0" marB="0"/>
                </a:tc>
                <a:tc>
                  <a:txBody>
                    <a:bodyPr/>
                    <a:lstStyle/>
                    <a:p>
                      <a:pPr algn="just">
                        <a:lnSpc>
                          <a:spcPct val="115000"/>
                        </a:lnSpc>
                        <a:spcAft>
                          <a:spcPts val="0"/>
                        </a:spcAft>
                      </a:pPr>
                      <a:r>
                        <a:rPr lang="ru-RU" sz="3200" dirty="0">
                          <a:effectLst/>
                        </a:rPr>
                        <a:t>Результат тестирования аннулируется, участник повторно проходит тестирование</a:t>
                      </a:r>
                      <a:endParaRPr lang="ru-RU" sz="3200" dirty="0">
                        <a:effectLst/>
                        <a:latin typeface="Calibri"/>
                        <a:ea typeface="Calibri"/>
                        <a:cs typeface="Times New Roman"/>
                      </a:endParaRPr>
                    </a:p>
                    <a:p>
                      <a:pPr algn="just">
                        <a:lnSpc>
                          <a:spcPct val="115000"/>
                        </a:lnSpc>
                        <a:spcAft>
                          <a:spcPts val="0"/>
                        </a:spcAft>
                      </a:pPr>
                      <a:r>
                        <a:rPr lang="ru-RU" sz="3200" dirty="0">
                          <a:effectLst/>
                        </a:rPr>
                        <a:t>Количество ранее выставленных баллов может измениться как в сторону увеличения, так и в сторону уменьшения количества баллов</a:t>
                      </a:r>
                      <a:endParaRPr lang="ru-RU" sz="32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394153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1247120"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dirty="0" smtClean="0">
                <a:solidFill>
                  <a:schemeClr val="bg1"/>
                </a:solidFill>
                <a:latin typeface="Montserrat ExtraBold"/>
                <a:ea typeface="Montserrat ExtraBold"/>
                <a:cs typeface="Montserrat ExtraBold"/>
              </a:rPr>
              <a:t>ВОПРОСЫ и ОТВЕТЫ</a:t>
            </a:r>
            <a:endParaRPr lang="en-US" sz="3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val="4200755079"/>
              </p:ext>
            </p:extLst>
          </p:nvPr>
        </p:nvGraphicFramePr>
        <p:xfrm>
          <a:off x="465827" y="1981200"/>
          <a:ext cx="23584618" cy="11216563"/>
        </p:xfrm>
        <a:graphic>
          <a:graphicData uri="http://schemas.openxmlformats.org/drawingml/2006/table">
            <a:tbl>
              <a:tblPr firstRow="1" firstCol="1" bandRow="1">
                <a:tableStyleId>{5C22544A-7EE6-4342-B048-85BDC9FD1C3A}</a:tableStyleId>
              </a:tblPr>
              <a:tblGrid>
                <a:gridCol w="4727275"/>
                <a:gridCol w="18857343"/>
              </a:tblGrid>
              <a:tr h="137150">
                <a:tc>
                  <a:txBody>
                    <a:bodyPr/>
                    <a:lstStyle/>
                    <a:p>
                      <a:pPr algn="ctr">
                        <a:spcAft>
                          <a:spcPts val="0"/>
                        </a:spcAft>
                      </a:pPr>
                      <a:r>
                        <a:rPr lang="ru-RU" sz="2000" dirty="0">
                          <a:effectLst/>
                        </a:rPr>
                        <a:t>Вопрос</a:t>
                      </a:r>
                      <a:endParaRPr lang="ru-RU" sz="2000" dirty="0">
                        <a:effectLst/>
                        <a:latin typeface="Calibri"/>
                        <a:ea typeface="Calibri"/>
                        <a:cs typeface="Times New Roman"/>
                      </a:endParaRPr>
                    </a:p>
                  </a:txBody>
                  <a:tcPr marL="51431" marR="51431" marT="0" marB="0"/>
                </a:tc>
                <a:tc>
                  <a:txBody>
                    <a:bodyPr/>
                    <a:lstStyle/>
                    <a:p>
                      <a:pPr algn="ctr">
                        <a:spcAft>
                          <a:spcPts val="0"/>
                        </a:spcAft>
                      </a:pPr>
                      <a:r>
                        <a:rPr lang="ru-RU" sz="2000">
                          <a:effectLst/>
                        </a:rPr>
                        <a:t>Ответ</a:t>
                      </a:r>
                      <a:endParaRPr lang="ru-RU" sz="2000">
                        <a:effectLst/>
                        <a:latin typeface="Calibri"/>
                        <a:ea typeface="Calibri"/>
                        <a:cs typeface="Times New Roman"/>
                      </a:endParaRPr>
                    </a:p>
                  </a:txBody>
                  <a:tcPr marL="51431" marR="51431" marT="0" marB="0"/>
                </a:tc>
              </a:tr>
              <a:tr h="1234353">
                <a:tc>
                  <a:txBody>
                    <a:bodyPr/>
                    <a:lstStyle/>
                    <a:p>
                      <a:pPr>
                        <a:spcAft>
                          <a:spcPts val="0"/>
                        </a:spcAft>
                      </a:pPr>
                      <a:r>
                        <a:rPr lang="ru-RU" sz="2000" dirty="0">
                          <a:effectLst/>
                        </a:rPr>
                        <a:t>Оплата педагогическим работникам</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Обеспечить финансирование затрат, связанных с оплатой труда педагогических работников общеобразовательных организаций, привлекаемых к проведению тестирования на знание русского языка, в рамках средств единой субвенции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образовательных организациях, обеспечение дополнительного образования детей в муниципальных общеобразовательных организациях.</a:t>
                      </a:r>
                      <a:endParaRPr lang="ru-RU" sz="2100" dirty="0">
                        <a:effectLst/>
                        <a:latin typeface="Calibri"/>
                        <a:ea typeface="Calibri"/>
                        <a:cs typeface="Times New Roman"/>
                      </a:endParaRPr>
                    </a:p>
                  </a:txBody>
                  <a:tcPr marL="51431" marR="51431" marT="0" marB="0"/>
                </a:tc>
              </a:tr>
              <a:tr h="1097203">
                <a:tc>
                  <a:txBody>
                    <a:bodyPr/>
                    <a:lstStyle/>
                    <a:p>
                      <a:pPr>
                        <a:spcAft>
                          <a:spcPts val="0"/>
                        </a:spcAft>
                      </a:pPr>
                      <a:r>
                        <a:rPr lang="ru-RU" sz="2000" dirty="0">
                          <a:effectLst/>
                        </a:rPr>
                        <a:t>Сколько человек членов комиссии</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Согласно пункту 14 Порядка проведения тестирования (Приказ №170 от 04.03.2025)  </a:t>
                      </a:r>
                    </a:p>
                    <a:p>
                      <a:pPr algn="just">
                        <a:spcAft>
                          <a:spcPts val="0"/>
                        </a:spcAft>
                      </a:pPr>
                      <a:r>
                        <a:rPr lang="ru-RU" sz="2100" dirty="0">
                          <a:effectLst/>
                        </a:rPr>
                        <a:t>«для проведения тестирования организация создает  комиссию по проведению тестирования (председатель, члены комиссии, не менее 3 человек)»</a:t>
                      </a:r>
                    </a:p>
                    <a:p>
                      <a:pPr algn="just">
                        <a:spcAft>
                          <a:spcPts val="0"/>
                        </a:spcAft>
                      </a:pPr>
                      <a:r>
                        <a:rPr lang="ru-RU" sz="2100" dirty="0">
                          <a:effectLst/>
                        </a:rPr>
                        <a:t>К организационно-техническому обеспечению  процедуры проведения тестирования </a:t>
                      </a:r>
                      <a:r>
                        <a:rPr lang="ru-RU" sz="2100" u="sng" dirty="0">
                          <a:effectLst/>
                        </a:rPr>
                        <a:t>могут привлекаться</a:t>
                      </a:r>
                      <a:r>
                        <a:rPr lang="ru-RU" sz="2100" dirty="0">
                          <a:effectLst/>
                        </a:rPr>
                        <a:t> технические специалисты, наблюдатели, вспомогательный персонал.</a:t>
                      </a:r>
                      <a:endParaRPr lang="ru-RU" sz="2100" dirty="0">
                        <a:effectLst/>
                        <a:latin typeface="Calibri"/>
                        <a:ea typeface="Calibri"/>
                        <a:cs typeface="Times New Roman"/>
                      </a:endParaRPr>
                    </a:p>
                  </a:txBody>
                  <a:tcPr marL="51431" marR="51431" marT="0" marB="0"/>
                </a:tc>
              </a:tr>
              <a:tr h="548602">
                <a:tc>
                  <a:txBody>
                    <a:bodyPr/>
                    <a:lstStyle/>
                    <a:p>
                      <a:pPr algn="just">
                        <a:lnSpc>
                          <a:spcPct val="115000"/>
                        </a:lnSpc>
                        <a:spcAft>
                          <a:spcPts val="0"/>
                        </a:spcAft>
                        <a:tabLst>
                          <a:tab pos="540385" algn="l"/>
                        </a:tabLst>
                      </a:pPr>
                      <a:r>
                        <a:rPr lang="ru-RU" sz="2000" dirty="0">
                          <a:effectLst/>
                        </a:rPr>
                        <a:t>Как будет осуществляться передача материалов для тестирования </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Региональный оператор передачи материалов РЦОИ (Данилов Василий Вячеславович). Заявку направляет МООУО (в форме заявке обязательно указывается класс и количество). Материалы будут направляться по защищенному каналу в ППТ</a:t>
                      </a:r>
                      <a:endParaRPr lang="ru-RU" sz="2100" dirty="0">
                        <a:effectLst/>
                        <a:latin typeface="Calibri"/>
                        <a:ea typeface="Calibri"/>
                        <a:cs typeface="Times New Roman"/>
                      </a:endParaRPr>
                    </a:p>
                  </a:txBody>
                  <a:tcPr marL="51431" marR="51431" marT="0" marB="0"/>
                </a:tc>
              </a:tr>
              <a:tr h="1508654">
                <a:tc>
                  <a:txBody>
                    <a:bodyPr/>
                    <a:lstStyle/>
                    <a:p>
                      <a:pPr algn="just">
                        <a:lnSpc>
                          <a:spcPct val="115000"/>
                        </a:lnSpc>
                        <a:spcAft>
                          <a:spcPts val="0"/>
                        </a:spcAft>
                        <a:tabLst>
                          <a:tab pos="540385" algn="l"/>
                        </a:tabLst>
                      </a:pPr>
                      <a:r>
                        <a:rPr lang="ru-RU" sz="2000" dirty="0">
                          <a:effectLst/>
                        </a:rPr>
                        <a:t>Кто и куда передает сведения о результатах тестирования? </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Согласно пункту 19 Порядка проведения тестирования (Приказ №170 от 04.03.2025)  </a:t>
                      </a:r>
                    </a:p>
                    <a:p>
                      <a:pPr algn="just">
                        <a:spcAft>
                          <a:spcPts val="0"/>
                        </a:spcAft>
                      </a:pPr>
                      <a:r>
                        <a:rPr lang="ru-RU" sz="2100" dirty="0">
                          <a:effectLst/>
                        </a:rPr>
                        <a:t>«Сведения о результатах тестирования передаются тестирующей организацией в общеобразовательную организацию, в которую иностранный гражданин подал заявление о приеме на обучение </a:t>
                      </a:r>
                      <a:r>
                        <a:rPr lang="ru-RU" sz="2100" dirty="0" smtClean="0">
                          <a:effectLst/>
                        </a:rPr>
                        <a:t>в </a:t>
                      </a:r>
                      <a:r>
                        <a:rPr lang="ru-RU" sz="2100" dirty="0">
                          <a:effectLst/>
                        </a:rPr>
                        <a:t>течение 3 рабочих дней со дня прохождения тестирования. Указанная общеобразовательная организация информирует родителя о результатах тестирования». </a:t>
                      </a:r>
                    </a:p>
                    <a:p>
                      <a:pPr algn="just">
                        <a:spcAft>
                          <a:spcPts val="0"/>
                        </a:spcAft>
                      </a:pPr>
                      <a:r>
                        <a:rPr lang="ru-RU" sz="2100" dirty="0">
                          <a:effectLst/>
                        </a:rPr>
                        <a:t>Одновременно сообщаем, что ежемесячный мониторинг, начиная с 14.04.2025, данные направляются в РИАЦОКО. (Письмо Министерства от 03.04.2025 № МО-3637-02-07)</a:t>
                      </a:r>
                      <a:endParaRPr lang="ru-RU" sz="2100" dirty="0">
                        <a:effectLst/>
                        <a:latin typeface="Calibri"/>
                        <a:ea typeface="Calibri"/>
                        <a:cs typeface="Times New Roman"/>
                      </a:endParaRPr>
                    </a:p>
                  </a:txBody>
                  <a:tcPr marL="51431" marR="51431" marT="0" marB="0"/>
                </a:tc>
              </a:tr>
              <a:tr h="1097203">
                <a:tc>
                  <a:txBody>
                    <a:bodyPr/>
                    <a:lstStyle/>
                    <a:p>
                      <a:pPr algn="just">
                        <a:lnSpc>
                          <a:spcPct val="115000"/>
                        </a:lnSpc>
                        <a:spcAft>
                          <a:spcPts val="0"/>
                        </a:spcAft>
                        <a:tabLst>
                          <a:tab pos="540385" algn="l"/>
                        </a:tabLst>
                      </a:pPr>
                      <a:r>
                        <a:rPr lang="ru-RU" sz="2000" dirty="0">
                          <a:effectLst/>
                        </a:rPr>
                        <a:t>Как будет осуществляться видеонаблюдение?</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В соответствии с пунктом 13 Порядка проведения тестирования (приказ Минпросвещения России от 04.03.2025 № 170) тестирующая организация в ППТ (пункт проведения тестирования) осуществляет запись на аудионосители (видеоносители) и их воспроизведение. </a:t>
                      </a:r>
                    </a:p>
                    <a:p>
                      <a:pPr algn="just">
                        <a:spcAft>
                          <a:spcPts val="0"/>
                        </a:spcAft>
                      </a:pPr>
                      <a:r>
                        <a:rPr lang="ru-RU" sz="2100" dirty="0">
                          <a:effectLst/>
                        </a:rPr>
                        <a:t>С помощью средств видеозаписи должна быть зафиксирована вся процедура проведения тестирования в ППТ.</a:t>
                      </a:r>
                    </a:p>
                    <a:p>
                      <a:pPr algn="just">
                        <a:spcAft>
                          <a:spcPts val="0"/>
                        </a:spcAft>
                      </a:pPr>
                      <a:r>
                        <a:rPr lang="ru-RU" sz="2100" dirty="0">
                          <a:effectLst/>
                        </a:rPr>
                        <a:t>С помощью средств аудиозаписи должны быть зафиксированы устные ответы иностранного гражданина.  </a:t>
                      </a:r>
                      <a:endParaRPr lang="ru-RU" sz="2100" dirty="0">
                        <a:effectLst/>
                        <a:latin typeface="Calibri"/>
                        <a:ea typeface="Calibri"/>
                        <a:cs typeface="Times New Roman"/>
                      </a:endParaRPr>
                    </a:p>
                  </a:txBody>
                  <a:tcPr marL="51431" marR="51431" marT="0" marB="0"/>
                </a:tc>
              </a:tr>
              <a:tr h="548602">
                <a:tc>
                  <a:txBody>
                    <a:bodyPr/>
                    <a:lstStyle/>
                    <a:p>
                      <a:pPr>
                        <a:lnSpc>
                          <a:spcPct val="115000"/>
                        </a:lnSpc>
                        <a:spcAft>
                          <a:spcPts val="0"/>
                        </a:spcAft>
                      </a:pPr>
                      <a:r>
                        <a:rPr lang="ru-RU" sz="2000" dirty="0">
                          <a:effectLst/>
                        </a:rPr>
                        <a:t>Форма направления на тестирование ИГ в тестирующую организацию </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В соответствии с пунктом 2 Порядка проведения тестирования (приказ Минпросвещения России от 04.03.2025 № 170) общеобразовательная организация на официальном бланке ОО выдается направление на тестирование </a:t>
                      </a:r>
                      <a:endParaRPr lang="ru-RU" sz="2100" dirty="0">
                        <a:effectLst/>
                        <a:latin typeface="Calibri"/>
                        <a:ea typeface="Calibri"/>
                        <a:cs typeface="Times New Roman"/>
                      </a:endParaRPr>
                    </a:p>
                  </a:txBody>
                  <a:tcPr marL="51431" marR="51431" marT="0" marB="0"/>
                </a:tc>
              </a:tr>
              <a:tr h="1234353">
                <a:tc>
                  <a:txBody>
                    <a:bodyPr/>
                    <a:lstStyle/>
                    <a:p>
                      <a:pPr>
                        <a:lnSpc>
                          <a:spcPct val="115000"/>
                        </a:lnSpc>
                        <a:spcAft>
                          <a:spcPts val="0"/>
                        </a:spcAft>
                      </a:pPr>
                      <a:r>
                        <a:rPr lang="ru-RU" sz="2000" dirty="0">
                          <a:effectLst/>
                        </a:rPr>
                        <a:t>Какой перечень  локальных актов тестирующей организации необходимо разработать?.</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 Порядок тестирования на знание русского языка, достаточное для освоения образовательных программ начального общего, основного общего, среднего общего образования, иностранных граждан и лиц без гражданства</a:t>
                      </a:r>
                    </a:p>
                    <a:p>
                      <a:pPr algn="just">
                        <a:spcAft>
                          <a:spcPts val="0"/>
                        </a:spcAft>
                      </a:pPr>
                      <a:r>
                        <a:rPr lang="ru-RU" sz="2100" dirty="0">
                          <a:effectLst/>
                        </a:rPr>
                        <a:t>- Комиссия по проведению тестирования на знание русского языка, достаточное для освоения образовательных программ начального общего, основного общего, среднего общего образования, иностранных граждан и лиц без гражданства</a:t>
                      </a:r>
                    </a:p>
                    <a:p>
                      <a:pPr algn="just">
                        <a:spcAft>
                          <a:spcPts val="0"/>
                        </a:spcAft>
                      </a:pPr>
                      <a:r>
                        <a:rPr lang="ru-RU" sz="2100" dirty="0">
                          <a:effectLst/>
                        </a:rPr>
                        <a:t>- Порядок хранения материалов тестирования (не менее 1 года) и др.</a:t>
                      </a:r>
                      <a:endParaRPr lang="ru-RU" sz="2100" dirty="0">
                        <a:effectLst/>
                        <a:latin typeface="Calibri"/>
                        <a:ea typeface="Calibri"/>
                        <a:cs typeface="Times New Roman"/>
                      </a:endParaRPr>
                    </a:p>
                  </a:txBody>
                  <a:tcPr marL="51431" marR="51431" marT="0" marB="0"/>
                </a:tc>
              </a:tr>
              <a:tr h="1097203">
                <a:tc>
                  <a:txBody>
                    <a:bodyPr/>
                    <a:lstStyle/>
                    <a:p>
                      <a:pPr>
                        <a:lnSpc>
                          <a:spcPct val="115000"/>
                        </a:lnSpc>
                        <a:spcAft>
                          <a:spcPts val="0"/>
                        </a:spcAft>
                      </a:pPr>
                      <a:r>
                        <a:rPr lang="ru-RU" sz="2000" dirty="0">
                          <a:effectLst/>
                        </a:rPr>
                        <a:t>Что размещать на сайте?</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a:effectLst/>
                        </a:rPr>
                        <a:t>На сайте образовательной организации и МООУО рекомендовано создать раздел «Тестирование детей иностранных граждан на знание русского языка». В данном разделе размещается вся необходимая информация (информационные материалы, образовательные нормативные правовые акты, муниципальные нормативные правовые акты, региональные нормативные правовые акты, федеральные нормативные правовые акты) </a:t>
                      </a:r>
                      <a:r>
                        <a:rPr lang="ru-RU" sz="2100" u="sng" dirty="0">
                          <a:effectLst/>
                          <a:hlinkClick r:id="rId7"/>
                        </a:rPr>
                        <a:t>https://министерство.образование33.рф/deyatelnost/878/</a:t>
                      </a:r>
                      <a:r>
                        <a:rPr lang="ru-RU" sz="2100" dirty="0">
                          <a:effectLst/>
                        </a:rPr>
                        <a:t> </a:t>
                      </a:r>
                      <a:endParaRPr lang="ru-RU" sz="2100" dirty="0">
                        <a:effectLst/>
                        <a:latin typeface="Calibri"/>
                        <a:ea typeface="Calibri"/>
                        <a:cs typeface="Times New Roman"/>
                      </a:endParaRPr>
                    </a:p>
                  </a:txBody>
                  <a:tcPr marL="51431" marR="51431" marT="0" marB="0"/>
                </a:tc>
              </a:tr>
              <a:tr h="548602">
                <a:tc>
                  <a:txBody>
                    <a:bodyPr/>
                    <a:lstStyle/>
                    <a:p>
                      <a:pPr algn="just">
                        <a:lnSpc>
                          <a:spcPct val="115000"/>
                        </a:lnSpc>
                        <a:spcAft>
                          <a:spcPts val="1000"/>
                        </a:spcAft>
                      </a:pPr>
                      <a:r>
                        <a:rPr lang="ru-RU" sz="2000" dirty="0">
                          <a:effectLst/>
                        </a:rPr>
                        <a:t>Будет ли организовано обучение или </a:t>
                      </a:r>
                      <a:r>
                        <a:rPr lang="ru-RU" sz="2000" dirty="0" err="1">
                          <a:effectLst/>
                        </a:rPr>
                        <a:t>вебинар</a:t>
                      </a:r>
                      <a:r>
                        <a:rPr lang="ru-RU" sz="2000" dirty="0">
                          <a:effectLst/>
                        </a:rPr>
                        <a:t> для руководителей и членов комиссии ППТ?</a:t>
                      </a:r>
                      <a:endParaRPr lang="ru-RU" sz="2000" dirty="0">
                        <a:effectLst/>
                        <a:latin typeface="Calibri"/>
                        <a:ea typeface="Calibri"/>
                        <a:cs typeface="Times New Roman"/>
                      </a:endParaRPr>
                    </a:p>
                  </a:txBody>
                  <a:tcPr marL="51431" marR="51431" marT="0" marB="0"/>
                </a:tc>
                <a:tc>
                  <a:txBody>
                    <a:bodyPr/>
                    <a:lstStyle/>
                    <a:p>
                      <a:pPr algn="just">
                        <a:spcAft>
                          <a:spcPts val="0"/>
                        </a:spcAft>
                      </a:pPr>
                      <a:r>
                        <a:rPr lang="ru-RU" sz="2100" dirty="0" smtClean="0">
                          <a:effectLst/>
                        </a:rPr>
                        <a:t>09.04-11.04 </a:t>
                      </a:r>
                      <a:r>
                        <a:rPr lang="ru-RU" sz="2100" dirty="0">
                          <a:effectLst/>
                        </a:rPr>
                        <a:t>(дата и время уточняется) Министерством будет организован ВКС с тестирующими общеобразовательными организациями и муниципальными органами, осуществляющими </a:t>
                      </a:r>
                      <a:r>
                        <a:rPr lang="ru-RU" sz="2100" dirty="0" smtClean="0">
                          <a:effectLst/>
                        </a:rPr>
                        <a:t>управление </a:t>
                      </a:r>
                      <a:r>
                        <a:rPr lang="ru-RU" sz="2100" dirty="0">
                          <a:effectLst/>
                        </a:rPr>
                        <a:t>в сфере образования</a:t>
                      </a:r>
                      <a:endParaRPr lang="ru-RU" sz="2100" dirty="0">
                        <a:effectLst/>
                        <a:latin typeface="Calibri"/>
                        <a:ea typeface="Calibri"/>
                        <a:cs typeface="Times New Roman"/>
                      </a:endParaRPr>
                    </a:p>
                  </a:txBody>
                  <a:tcPr marL="51431" marR="51431" marT="0" marB="0"/>
                </a:tc>
              </a:tr>
            </a:tbl>
          </a:graphicData>
        </a:graphic>
      </p:graphicFrame>
    </p:spTree>
    <p:extLst>
      <p:ext uri="{BB962C8B-B14F-4D97-AF65-F5344CB8AC3E}">
        <p14:creationId xmlns:p14="http://schemas.microsoft.com/office/powerpoint/2010/main" val="11539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6838762" cy="1268824"/>
          </a:xfrm>
          <a:prstGeom prst="rect">
            <a:avLst/>
          </a:prstGeom>
          <a:noFill/>
          <a:ln/>
        </p:spPr>
        <p:txBody>
          <a:bodyPr wrap="square" lIns="0" tIns="0" rIns="0" bIns="0" rtlCol="0" anchor="t"/>
          <a:lstStyle/>
          <a:p>
            <a:pPr algn="ctr">
              <a:defRPr/>
            </a:pPr>
            <a:r>
              <a:rPr lang="ru-RU" sz="7200" b="1" dirty="0" smtClean="0">
                <a:solidFill>
                  <a:schemeClr val="bg1"/>
                </a:solidFill>
                <a:latin typeface="Montserrat ExtraBold"/>
                <a:ea typeface="Montserrat ExtraBold"/>
                <a:cs typeface="Montserrat ExtraBold"/>
              </a:rPr>
              <a:t>    </a:t>
            </a:r>
            <a:r>
              <a:rPr lang="ru-RU" sz="6000" dirty="0" smtClean="0">
                <a:solidFill>
                  <a:schemeClr val="bg1"/>
                </a:solidFill>
                <a:latin typeface="Montserrat ExtraBold"/>
                <a:ea typeface="Montserrat ExtraBold"/>
                <a:cs typeface="Montserrat ExtraBold"/>
              </a:rPr>
              <a:t>РЕГИОНАЛЬНЫЕ КООРДИНАТОРЫ</a:t>
            </a:r>
            <a:endParaRPr lang="en-US" sz="72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20" name="Скругленный прямоугольник 19"/>
          <p:cNvSpPr/>
          <p:nvPr/>
        </p:nvSpPr>
        <p:spPr>
          <a:xfrm>
            <a:off x="1880738" y="2283132"/>
            <a:ext cx="9661405" cy="1060473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4800" dirty="0" smtClean="0"/>
              <a:t>Зайцев </a:t>
            </a:r>
            <a:r>
              <a:rPr lang="ru-RU" sz="4800" dirty="0"/>
              <a:t>Роман Сергеевич, главный специалист-эксперт отдела общего образования Министерства</a:t>
            </a:r>
            <a:endParaRPr lang="ru-RU" sz="4800" b="1" dirty="0">
              <a:solidFill>
                <a:schemeClr val="tx1"/>
              </a:solidFill>
            </a:endParaRPr>
          </a:p>
          <a:p>
            <a:pPr algn="just"/>
            <a:endParaRPr lang="en-US" sz="2400" b="1" dirty="0" smtClean="0">
              <a:solidFill>
                <a:schemeClr val="tx1"/>
              </a:solidFill>
            </a:endParaRPr>
          </a:p>
          <a:p>
            <a:pPr algn="just"/>
            <a:r>
              <a:rPr lang="ru-RU" sz="4800" b="1" dirty="0" smtClean="0">
                <a:solidFill>
                  <a:schemeClr val="tx1"/>
                </a:solidFill>
              </a:rPr>
              <a:t>с 9:00 до 17:30</a:t>
            </a:r>
          </a:p>
          <a:p>
            <a:pPr algn="just"/>
            <a:endParaRPr lang="ru-RU" sz="4800" b="1" dirty="0">
              <a:solidFill>
                <a:schemeClr val="tx1"/>
              </a:solidFill>
            </a:endParaRPr>
          </a:p>
          <a:p>
            <a:pPr algn="just"/>
            <a:r>
              <a:rPr lang="ru-RU" sz="4800" b="1" dirty="0" smtClean="0">
                <a:solidFill>
                  <a:schemeClr val="tx1"/>
                </a:solidFill>
              </a:rPr>
              <a:t>тел.: </a:t>
            </a:r>
            <a:r>
              <a:rPr lang="ru-RU" sz="4800" dirty="0"/>
              <a:t>8 (4922) 77-75-48, доб. 2131.</a:t>
            </a:r>
          </a:p>
          <a:p>
            <a:pPr algn="just"/>
            <a:endParaRPr lang="ru-RU" sz="4800" b="1" dirty="0" smtClean="0">
              <a:solidFill>
                <a:schemeClr val="tx1"/>
              </a:solidFill>
            </a:endParaRPr>
          </a:p>
          <a:p>
            <a:pPr algn="just"/>
            <a:r>
              <a:rPr lang="ru-RU" sz="4800" b="1" dirty="0" smtClean="0">
                <a:solidFill>
                  <a:schemeClr val="tx1"/>
                </a:solidFill>
              </a:rPr>
              <a:t>адрес электронной почты:</a:t>
            </a:r>
            <a:endParaRPr lang="ru-RU" sz="4800" b="1" dirty="0">
              <a:solidFill>
                <a:schemeClr val="tx1"/>
              </a:solidFill>
            </a:endParaRPr>
          </a:p>
          <a:p>
            <a:pPr algn="just"/>
            <a:r>
              <a:rPr lang="en-US" sz="4800" u="sng" dirty="0" err="1">
                <a:hlinkClick r:id="rId7"/>
              </a:rPr>
              <a:t>zaycev</a:t>
            </a:r>
            <a:r>
              <a:rPr lang="ru-RU" sz="4800" u="sng" dirty="0">
                <a:hlinkClick r:id="rId7"/>
              </a:rPr>
              <a:t>@</a:t>
            </a:r>
            <a:r>
              <a:rPr lang="en-US" sz="4800" u="sng" dirty="0" err="1">
                <a:hlinkClick r:id="rId7"/>
              </a:rPr>
              <a:t>obrazovanie</a:t>
            </a:r>
            <a:r>
              <a:rPr lang="ru-RU" sz="4800" u="sng" dirty="0">
                <a:hlinkClick r:id="rId7"/>
              </a:rPr>
              <a:t>33.</a:t>
            </a:r>
            <a:r>
              <a:rPr lang="en-US" sz="4800" u="sng" dirty="0" err="1" smtClean="0">
                <a:hlinkClick r:id="rId7"/>
              </a:rPr>
              <a:t>ru</a:t>
            </a:r>
            <a:endParaRPr lang="ru-RU" sz="4800" b="1" dirty="0">
              <a:solidFill>
                <a:schemeClr val="tx1"/>
              </a:solidFill>
            </a:endParaRPr>
          </a:p>
          <a:p>
            <a:pPr algn="just"/>
            <a:endParaRPr lang="ru-RU" sz="4800" b="1" dirty="0" smtClean="0">
              <a:solidFill>
                <a:schemeClr val="tx1"/>
              </a:solidFill>
            </a:endParaRPr>
          </a:p>
        </p:txBody>
      </p:sp>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01910" y="6325155"/>
            <a:ext cx="1025264" cy="1023128"/>
          </a:xfrm>
          <a:prstGeom prst="rect">
            <a:avLst/>
          </a:prstGeom>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479" y="8035005"/>
            <a:ext cx="736123" cy="996726"/>
          </a:xfrm>
          <a:prstGeom prst="rect">
            <a:avLst/>
          </a:prstGeom>
        </p:spPr>
      </p:pic>
      <p:pic>
        <p:nvPicPr>
          <p:cNvPr id="8" name="Рисунок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851" y="9889137"/>
            <a:ext cx="1276088" cy="1276088"/>
          </a:xfrm>
          <a:prstGeom prst="rect">
            <a:avLst/>
          </a:prstGeom>
        </p:spPr>
      </p:pic>
      <p:sp>
        <p:nvSpPr>
          <p:cNvPr id="13" name="Прямоугольник 12"/>
          <p:cNvSpPr/>
          <p:nvPr/>
        </p:nvSpPr>
        <p:spPr>
          <a:xfrm>
            <a:off x="2854284" y="2457764"/>
            <a:ext cx="7756206"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4000" b="1" dirty="0">
                <a:solidFill>
                  <a:schemeClr val="bg1"/>
                </a:solidFill>
              </a:rPr>
              <a:t>Контактное лицо в Министерстве</a:t>
            </a:r>
          </a:p>
        </p:txBody>
      </p:sp>
      <p:sp>
        <p:nvSpPr>
          <p:cNvPr id="15" name="Скругленный прямоугольник 14"/>
          <p:cNvSpPr/>
          <p:nvPr/>
        </p:nvSpPr>
        <p:spPr>
          <a:xfrm>
            <a:off x="12325089" y="2283131"/>
            <a:ext cx="11604586" cy="1060473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4000" b="1" dirty="0"/>
              <a:t>по получению диагностических материалов </a:t>
            </a:r>
            <a:endParaRPr lang="ru-RU" sz="4000" b="1" dirty="0" smtClean="0"/>
          </a:p>
          <a:p>
            <a:r>
              <a:rPr lang="ru-RU" sz="4000" dirty="0" smtClean="0"/>
              <a:t>- </a:t>
            </a:r>
            <a:r>
              <a:rPr lang="ru-RU" sz="4000" dirty="0"/>
              <a:t>Данилов </a:t>
            </a:r>
            <a:r>
              <a:rPr lang="ru-RU" sz="4000" dirty="0" smtClean="0"/>
              <a:t>Василий Вячеславович</a:t>
            </a:r>
            <a:r>
              <a:rPr lang="ru-RU" sz="4000" dirty="0"/>
              <a:t>, </a:t>
            </a:r>
            <a:endParaRPr lang="ru-RU" sz="4000" dirty="0" smtClean="0"/>
          </a:p>
          <a:p>
            <a:r>
              <a:rPr lang="ru-RU" sz="4000" dirty="0" smtClean="0"/>
              <a:t>заместитель </a:t>
            </a:r>
            <a:r>
              <a:rPr lang="ru-RU" sz="4000" dirty="0"/>
              <a:t>директора, руководитель РЦОИ, адрес </a:t>
            </a:r>
            <a:r>
              <a:rPr lang="ru-RU" sz="4000" dirty="0" smtClean="0"/>
              <a:t>электронной почты </a:t>
            </a:r>
            <a:r>
              <a:rPr lang="ru-RU" sz="4000" dirty="0">
                <a:hlinkClick r:id="rId11"/>
              </a:rPr>
              <a:t>danilov@riacoko33.ru</a:t>
            </a:r>
            <a:r>
              <a:rPr lang="ru-RU" sz="4000" dirty="0" smtClean="0"/>
              <a:t>,  </a:t>
            </a:r>
            <a:r>
              <a:rPr lang="ru-RU" sz="4000" dirty="0"/>
              <a:t>тел. 8 (4922) 53-16-01;</a:t>
            </a:r>
          </a:p>
          <a:p>
            <a:r>
              <a:rPr lang="ru-RU" sz="4000" b="1" dirty="0"/>
              <a:t>по заполнению форм мониторинга</a:t>
            </a:r>
            <a:r>
              <a:rPr lang="ru-RU" sz="4000" dirty="0"/>
              <a:t> </a:t>
            </a:r>
            <a:endParaRPr lang="ru-RU" sz="4000" dirty="0" smtClean="0"/>
          </a:p>
          <a:p>
            <a:r>
              <a:rPr lang="ru-RU" sz="4000" dirty="0" smtClean="0"/>
              <a:t>– </a:t>
            </a:r>
            <a:r>
              <a:rPr lang="ru-RU" sz="4000" dirty="0" err="1"/>
              <a:t>Молькова</a:t>
            </a:r>
            <a:r>
              <a:rPr lang="ru-RU" sz="4000" dirty="0"/>
              <a:t> Юлия Геннадьевна,</a:t>
            </a:r>
          </a:p>
          <a:p>
            <a:r>
              <a:rPr lang="ru-RU" sz="4000" dirty="0"/>
              <a:t>заведующий отделом оценки качества общего образования, </a:t>
            </a:r>
            <a:endParaRPr lang="ru-RU" sz="4000" dirty="0" smtClean="0"/>
          </a:p>
          <a:p>
            <a:r>
              <a:rPr lang="ru-RU" sz="4000" dirty="0" smtClean="0"/>
              <a:t>адрес электронной почты </a:t>
            </a:r>
            <a:r>
              <a:rPr lang="ru-RU" sz="4000" dirty="0" smtClean="0">
                <a:hlinkClick r:id="rId12"/>
              </a:rPr>
              <a:t>obshobr@riacoko33.ru</a:t>
            </a:r>
            <a:r>
              <a:rPr lang="ru-RU" sz="4000" dirty="0" smtClean="0"/>
              <a:t>, </a:t>
            </a:r>
          </a:p>
          <a:p>
            <a:r>
              <a:rPr lang="ru-RU" sz="4000" dirty="0" smtClean="0"/>
              <a:t>тел</a:t>
            </a:r>
            <a:r>
              <a:rPr lang="ru-RU" sz="4000" dirty="0"/>
              <a:t>. 8 (4922) 44-71-82.</a:t>
            </a:r>
            <a:endParaRPr lang="ru-RU" sz="4000" b="1" dirty="0" smtClean="0">
              <a:solidFill>
                <a:schemeClr val="tx1"/>
              </a:solidFill>
            </a:endParaRPr>
          </a:p>
        </p:txBody>
      </p:sp>
      <p:sp>
        <p:nvSpPr>
          <p:cNvPr id="17" name="Прямоугольник 16"/>
          <p:cNvSpPr/>
          <p:nvPr/>
        </p:nvSpPr>
        <p:spPr>
          <a:xfrm>
            <a:off x="14193636" y="2462751"/>
            <a:ext cx="7756206"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4000" b="1" dirty="0" smtClean="0">
                <a:solidFill>
                  <a:schemeClr val="bg1"/>
                </a:solidFill>
              </a:rPr>
              <a:t>Контактные лица в РИАЦОКО</a:t>
            </a:r>
            <a:endParaRPr lang="ru-RU" sz="4000" b="1" dirty="0">
              <a:solidFill>
                <a:schemeClr val="bg1"/>
              </a:solidFill>
            </a:endParaRPr>
          </a:p>
        </p:txBody>
      </p:sp>
    </p:spTree>
    <p:extLst>
      <p:ext uri="{BB962C8B-B14F-4D97-AF65-F5344CB8AC3E}">
        <p14:creationId xmlns:p14="http://schemas.microsoft.com/office/powerpoint/2010/main" val="33140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6338430" cy="1268824"/>
          </a:xfrm>
          <a:prstGeom prst="rect">
            <a:avLst/>
          </a:prstGeom>
          <a:noFill/>
          <a:ln/>
        </p:spPr>
        <p:txBody>
          <a:bodyPr wrap="square" lIns="0" tIns="0" rIns="0" bIns="0" rtlCol="0" anchor="t"/>
          <a:lstStyle/>
          <a:p>
            <a:pPr algn="ctr">
              <a:defRPr/>
            </a:pPr>
            <a:r>
              <a:rPr lang="ru-RU" sz="4000" b="1" dirty="0" smtClean="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4000" b="1" dirty="0" smtClean="0">
                <a:solidFill>
                  <a:schemeClr val="bg1"/>
                </a:solidFill>
                <a:latin typeface="Montserrat ExtraBold"/>
                <a:ea typeface="Montserrat ExtraBold"/>
                <a:cs typeface="Montserrat ExtraBold"/>
              </a:rPr>
              <a:t>на знание русского языка</a:t>
            </a:r>
            <a:endParaRPr lang="en-US" sz="72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22" name="Прямоугольник 21"/>
          <p:cNvSpPr/>
          <p:nvPr/>
        </p:nvSpPr>
        <p:spPr>
          <a:xfrm>
            <a:off x="300866" y="2033592"/>
            <a:ext cx="21782757" cy="899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Montserrat ExtraBold" panose="020B0604020202020204" charset="-52"/>
              </a:rPr>
              <a:t>Федеральные </a:t>
            </a:r>
            <a:r>
              <a:rPr lang="ru-RU" sz="3600" dirty="0" smtClean="0">
                <a:latin typeface="Montserrat ExtraBold" panose="020B0604020202020204" charset="-52"/>
              </a:rPr>
              <a:t>правовые </a:t>
            </a:r>
            <a:r>
              <a:rPr lang="ru-RU" sz="3600" dirty="0" smtClean="0">
                <a:latin typeface="Montserrat ExtraBold" panose="020B0604020202020204" charset="-52"/>
              </a:rPr>
              <a:t>акты</a:t>
            </a:r>
            <a:endParaRPr lang="ru-RU" sz="3600" dirty="0">
              <a:latin typeface="Montserrat ExtraBold" panose="020B0604020202020204" charset="-52"/>
            </a:endParaRPr>
          </a:p>
        </p:txBody>
      </p:sp>
      <p:pic>
        <p:nvPicPr>
          <p:cNvPr id="1026" name="Picture 2" descr="C:\Users\zaycev\Downloads\2025-04-04_13-21-2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512" y="3258651"/>
            <a:ext cx="6837703" cy="9459690"/>
          </a:xfrm>
          <a:prstGeom prst="rect">
            <a:avLst/>
          </a:prstGeom>
          <a:solidFill>
            <a:srgbClr val="0037A5"/>
          </a:solidFill>
          <a:ln w="38100">
            <a:solidFill>
              <a:schemeClr val="tx1"/>
            </a:solidFill>
          </a:ln>
        </p:spPr>
      </p:pic>
      <p:pic>
        <p:nvPicPr>
          <p:cNvPr id="1027" name="Picture 3" descr="C:\Users\zaycev\Downloads\2025-04-04_13-24-1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8589" y="3140450"/>
            <a:ext cx="6072998" cy="962010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zaycev\Downloads\2025-04-04_13-27-0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862" y="3258651"/>
            <a:ext cx="6878557" cy="936043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3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6338430" cy="1268824"/>
          </a:xfrm>
          <a:prstGeom prst="rect">
            <a:avLst/>
          </a:prstGeom>
          <a:noFill/>
          <a:ln/>
        </p:spPr>
        <p:txBody>
          <a:bodyPr wrap="square" lIns="0" tIns="0" rIns="0" bIns="0" rtlCol="0" anchor="t"/>
          <a:lstStyle/>
          <a:p>
            <a:pPr algn="ctr">
              <a:defRPr/>
            </a:pPr>
            <a:r>
              <a:rPr lang="ru-RU" sz="4000" b="1" dirty="0" smtClean="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4000" b="1" dirty="0" smtClean="0">
                <a:solidFill>
                  <a:schemeClr val="bg1"/>
                </a:solidFill>
                <a:latin typeface="Montserrat ExtraBold"/>
                <a:ea typeface="Montserrat ExtraBold"/>
                <a:cs typeface="Montserrat ExtraBold"/>
              </a:rPr>
              <a:t>на знание русского языка</a:t>
            </a:r>
            <a:endParaRPr lang="en-US" sz="72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22" name="Прямоугольник 21"/>
          <p:cNvSpPr/>
          <p:nvPr/>
        </p:nvSpPr>
        <p:spPr>
          <a:xfrm>
            <a:off x="300866" y="2033592"/>
            <a:ext cx="21782757" cy="899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Montserrat ExtraBold" panose="020B0604020202020204" charset="-52"/>
              </a:rPr>
              <a:t>Региональные правовые акты и информационные материалы</a:t>
            </a:r>
            <a:endParaRPr lang="ru-RU" sz="3600" dirty="0">
              <a:latin typeface="Montserrat ExtraBold" panose="020B0604020202020204" charset="-52"/>
            </a:endParaRPr>
          </a:p>
        </p:txBody>
      </p:sp>
      <p:pic>
        <p:nvPicPr>
          <p:cNvPr id="2050" name="Picture 2" descr="C:\Users\zaycev\Downloads\2025-04-04_13-29-5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92" y="3134803"/>
            <a:ext cx="3977835" cy="547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zaycev\Downloads\2025-04-04_13-32-2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6636" y="3134803"/>
            <a:ext cx="3856597" cy="547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zaycev\Downloads\2025-04-04_13-36-3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0949" y="3134803"/>
            <a:ext cx="3884139" cy="547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zaycev\Downloads\2025-04-04_13-39-0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38202" y="3134803"/>
            <a:ext cx="3644953" cy="547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zaycev\Downloads\2025-04-04_13-42-3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38430" y="3132287"/>
            <a:ext cx="3644953" cy="54768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zaycev\Downloads\2025-04-04_13-44-49.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61146" y="3134803"/>
            <a:ext cx="3644953" cy="54743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zaycev\Downloads\2025-04-04_13-47-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1568" y="9023232"/>
            <a:ext cx="5901665" cy="393364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9" name="Picture 11" descr="C:\Users\zaycev\Downloads\0eb382f9422626e26c60acafb675750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49986" y="8953860"/>
            <a:ext cx="4072388" cy="407238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6415" y="9765101"/>
            <a:ext cx="10482290" cy="1569660"/>
          </a:xfrm>
          <a:prstGeom prst="rect">
            <a:avLst/>
          </a:prstGeom>
          <a:noFill/>
        </p:spPr>
        <p:txBody>
          <a:bodyPr wrap="square" rtlCol="0">
            <a:spAutoFit/>
          </a:bodyPr>
          <a:lstStyle/>
          <a:p>
            <a:r>
              <a:rPr lang="ru-RU" sz="3200" dirty="0" smtClean="0">
                <a:latin typeface="+mj-lt"/>
              </a:rPr>
              <a:t>Сайт: Министерство образования Владимирской области. Раздел: </a:t>
            </a:r>
            <a:r>
              <a:rPr lang="ru-RU" sz="3200" b="1" dirty="0" smtClean="0">
                <a:latin typeface="+mj-lt"/>
              </a:rPr>
              <a:t>«Тестирование детей иностранных граждан на знание русского языка»</a:t>
            </a:r>
            <a:endParaRPr lang="ru-RU" sz="3200" b="1" dirty="0">
              <a:latin typeface="+mj-lt"/>
            </a:endParaRPr>
          </a:p>
        </p:txBody>
      </p:sp>
    </p:spTree>
    <p:extLst>
      <p:ext uri="{BB962C8B-B14F-4D97-AF65-F5344CB8AC3E}">
        <p14:creationId xmlns:p14="http://schemas.microsoft.com/office/powerpoint/2010/main" val="426762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2033592"/>
            <a:ext cx="22628145" cy="864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latin typeface="Montserrat ExtraBold" panose="020B0604020202020204" charset="-52"/>
              </a:rPr>
              <a:t>Процедура тестирования</a:t>
            </a:r>
            <a:endParaRPr lang="ru-RU" dirty="0">
              <a:latin typeface="Montserrat ExtraBold" panose="020B0604020202020204" charset="-52"/>
            </a:endParaRPr>
          </a:p>
        </p:txBody>
      </p:sp>
      <p:sp>
        <p:nvSpPr>
          <p:cNvPr id="18" name="Скругленный прямоугольник 17"/>
          <p:cNvSpPr/>
          <p:nvPr/>
        </p:nvSpPr>
        <p:spPr>
          <a:xfrm>
            <a:off x="300865" y="3191774"/>
            <a:ext cx="23680569" cy="10282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just">
              <a:buAutoNum type="arabicPeriod"/>
            </a:pPr>
            <a:r>
              <a:rPr lang="ru-RU" sz="3200" dirty="0"/>
              <a:t>Для проведения процедуры тестирования в тестирующих организациях должен быть организован </a:t>
            </a:r>
            <a:r>
              <a:rPr lang="ru-RU" sz="3200" dirty="0" smtClean="0"/>
              <a:t>пункт проведения тестирования (далее – ППТ), </a:t>
            </a:r>
            <a:r>
              <a:rPr lang="ru-RU" sz="3200" dirty="0"/>
              <a:t>в котором рекомендуется использовать материально-техническое оборудование, применяемое в пунктах проведения экзаменов при проведении государственной итоговой аттестации. </a:t>
            </a:r>
            <a:r>
              <a:rPr lang="ru-RU" sz="3200" dirty="0" smtClean="0"/>
              <a:t>С </a:t>
            </a:r>
            <a:r>
              <a:rPr lang="ru-RU" sz="3200" dirty="0"/>
              <a:t>помощью средств </a:t>
            </a:r>
            <a:r>
              <a:rPr lang="ru-RU" sz="3200" b="1" dirty="0"/>
              <a:t>видеозаписи</a:t>
            </a:r>
            <a:r>
              <a:rPr lang="ru-RU" sz="3200" dirty="0"/>
              <a:t> должна быть зафиксирована </a:t>
            </a:r>
            <a:r>
              <a:rPr lang="ru-RU" sz="3200" b="1" dirty="0"/>
              <a:t>вся процедура </a:t>
            </a:r>
            <a:r>
              <a:rPr lang="ru-RU" sz="3200" dirty="0"/>
              <a:t>проведения тестирования в ППТ. С помощью средств </a:t>
            </a:r>
            <a:r>
              <a:rPr lang="ru-RU" sz="3200" b="1" dirty="0"/>
              <a:t>аудиозаписи</a:t>
            </a:r>
            <a:r>
              <a:rPr lang="ru-RU" sz="3200" dirty="0"/>
              <a:t> должны быть зафиксированы </a:t>
            </a:r>
            <a:r>
              <a:rPr lang="ru-RU" sz="3200" b="1" dirty="0"/>
              <a:t>устные ответы </a:t>
            </a:r>
            <a:r>
              <a:rPr lang="ru-RU" sz="3200" dirty="0"/>
              <a:t>иностранного </a:t>
            </a:r>
            <a:r>
              <a:rPr lang="ru-RU" sz="3200" dirty="0" smtClean="0"/>
              <a:t>гражданина</a:t>
            </a:r>
          </a:p>
          <a:p>
            <a:pPr marL="514350" indent="-514350" algn="just">
              <a:buAutoNum type="arabicPeriod"/>
            </a:pPr>
            <a:endParaRPr lang="ru-RU" sz="3200" dirty="0" smtClean="0"/>
          </a:p>
          <a:p>
            <a:pPr marL="514350" indent="-514350" algn="just">
              <a:buAutoNum type="arabicPeriod"/>
            </a:pPr>
            <a:r>
              <a:rPr lang="ru-RU" sz="3200" dirty="0"/>
              <a:t>Для выполнения заданий в устной форме иностранные граждане должны быть распределены в ППТ таким образом, чтобы не мешать друг другу при выполнении заданий. Помещения ППТ должны быть изолированы от помещений, не использующихся для проведения тестирования. Для каждого иностранного гражданина должно быть выделено отдельное рабочее место. Все материалы тестирования, включая письменные работы, аудио (видеозаписи) устных ответов иностранных граждан, </a:t>
            </a:r>
            <a:r>
              <a:rPr lang="ru-RU" sz="3200" b="1" dirty="0"/>
              <a:t>результаты тестирования, ведомости и протоколы </a:t>
            </a:r>
            <a:r>
              <a:rPr lang="ru-RU" sz="3200" dirty="0"/>
              <a:t>проведения тестирования рекомендуется </a:t>
            </a:r>
            <a:r>
              <a:rPr lang="ru-RU" sz="3200" b="1" dirty="0"/>
              <a:t>хранить не менее 1 календарного года в тестирующей организации</a:t>
            </a:r>
            <a:r>
              <a:rPr lang="ru-RU" sz="3200" dirty="0"/>
              <a:t>. При проведении тестирования тестирующая организация вправе использовать компьютерные технологии. К организационно-техническому обеспечению тестирования </a:t>
            </a:r>
            <a:r>
              <a:rPr lang="ru-RU" sz="3200" b="1" dirty="0"/>
              <a:t>могут также привлекаться</a:t>
            </a:r>
            <a:r>
              <a:rPr lang="ru-RU" sz="3200" dirty="0"/>
              <a:t> технические специалисты, наблюдатели и вспомогательный персонал</a:t>
            </a:r>
            <a:r>
              <a:rPr lang="ru-RU" sz="3200" dirty="0" smtClean="0"/>
              <a:t>.</a:t>
            </a:r>
          </a:p>
          <a:p>
            <a:pPr marL="514350" indent="-514350" algn="just">
              <a:buAutoNum type="arabicPeriod"/>
            </a:pPr>
            <a:endParaRPr lang="ru-RU" sz="2400" dirty="0">
              <a:solidFill>
                <a:schemeClr val="tx1"/>
              </a:solidFill>
            </a:endParaRPr>
          </a:p>
        </p:txBody>
      </p:sp>
    </p:spTree>
    <p:extLst>
      <p:ext uri="{BB962C8B-B14F-4D97-AF65-F5344CB8AC3E}">
        <p14:creationId xmlns:p14="http://schemas.microsoft.com/office/powerpoint/2010/main" val="56681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2033592"/>
            <a:ext cx="22628145" cy="864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latin typeface="Montserrat ExtraBold" panose="020B0604020202020204" charset="-52"/>
              </a:rPr>
              <a:t>Комиссия по тестированию</a:t>
            </a:r>
            <a:endParaRPr lang="ru-RU" dirty="0">
              <a:latin typeface="Montserrat ExtraBold" panose="020B0604020202020204" charset="-52"/>
            </a:endParaRPr>
          </a:p>
        </p:txBody>
      </p:sp>
      <p:sp>
        <p:nvSpPr>
          <p:cNvPr id="18" name="Скругленный прямоугольник 17"/>
          <p:cNvSpPr/>
          <p:nvPr/>
        </p:nvSpPr>
        <p:spPr>
          <a:xfrm>
            <a:off x="300865" y="3191774"/>
            <a:ext cx="23680569" cy="10282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just">
              <a:buAutoNum type="arabicPeriod"/>
            </a:pPr>
            <a:r>
              <a:rPr lang="ru-RU" sz="2400" dirty="0" smtClean="0"/>
              <a:t>Для </a:t>
            </a:r>
            <a:r>
              <a:rPr lang="ru-RU" sz="2400" dirty="0"/>
              <a:t>проведения тестирования тестирующей организацией </a:t>
            </a:r>
            <a:r>
              <a:rPr lang="ru-RU" sz="2400" b="1" dirty="0"/>
              <a:t>создается Комиссия по тестированию</a:t>
            </a:r>
            <a:r>
              <a:rPr lang="ru-RU" sz="2400" dirty="0"/>
              <a:t>, которая формируется из числа педагогических работников тестирующей организации в составе председателя и членов комиссии </a:t>
            </a:r>
            <a:r>
              <a:rPr lang="ru-RU" sz="2400" b="1" dirty="0"/>
              <a:t>(не менее трех человек).</a:t>
            </a:r>
            <a:r>
              <a:rPr lang="ru-RU" sz="2400" dirty="0"/>
              <a:t> </a:t>
            </a:r>
            <a:endParaRPr lang="ru-RU" sz="2400" dirty="0" smtClean="0"/>
          </a:p>
          <a:p>
            <a:pPr marL="514350" indent="-514350" algn="just">
              <a:buAutoNum type="arabicPeriod"/>
            </a:pPr>
            <a:endParaRPr lang="ru-RU" sz="2400" dirty="0"/>
          </a:p>
          <a:p>
            <a:pPr marL="514350" indent="-514350" algn="just">
              <a:buAutoNum type="arabicPeriod"/>
            </a:pPr>
            <a:r>
              <a:rPr lang="ru-RU" sz="2400" dirty="0" smtClean="0"/>
              <a:t>Рекомендуется</a:t>
            </a:r>
            <a:r>
              <a:rPr lang="ru-RU" sz="2400" dirty="0"/>
              <a:t>, чтобы эксперты (члены Комиссии по тестированию) владели следующими </a:t>
            </a:r>
            <a:r>
              <a:rPr lang="ru-RU" sz="2400" b="1" dirty="0"/>
              <a:t>необходимыми предметными компетенциями: </a:t>
            </a:r>
            <a:endParaRPr lang="ru-RU" sz="2400" b="1" dirty="0" smtClean="0"/>
          </a:p>
          <a:p>
            <a:pPr marL="342900" indent="-342900" algn="just">
              <a:buFont typeface="Wingdings" panose="05000000000000000000" pitchFamily="2" charset="2"/>
              <a:buChar char="Ø"/>
            </a:pPr>
            <a:r>
              <a:rPr lang="ru-RU" sz="2400" dirty="0" smtClean="0"/>
              <a:t>соответствие </a:t>
            </a:r>
            <a:r>
              <a:rPr lang="ru-RU" sz="2400" dirty="0"/>
              <a:t>квалификационным требованиям, указанным в квалификационных справочниках и (или) профессиональных стандартах; </a:t>
            </a:r>
            <a:endParaRPr lang="ru-RU" sz="2400" dirty="0" smtClean="0"/>
          </a:p>
          <a:p>
            <a:pPr marL="342900" indent="-342900" algn="just">
              <a:buFont typeface="Wingdings" panose="05000000000000000000" pitchFamily="2" charset="2"/>
              <a:buChar char="Ø"/>
            </a:pPr>
            <a:r>
              <a:rPr lang="ru-RU" sz="2400" dirty="0" smtClean="0"/>
              <a:t>наличие </a:t>
            </a:r>
            <a:r>
              <a:rPr lang="ru-RU" sz="2400" dirty="0"/>
              <a:t>опыта педагогической работы в соответствующей предметной области в организациях, осуществляющих образовательную деятельность и реализующих образовательные программы начального общего, основного общего, среднего общего, среднего профессионального или высшего образования (не менее трех лет); </a:t>
            </a:r>
            <a:endParaRPr lang="ru-RU" sz="2400" dirty="0" smtClean="0"/>
          </a:p>
          <a:p>
            <a:pPr marL="342900" indent="-342900" algn="just">
              <a:buFont typeface="Wingdings" panose="05000000000000000000" pitchFamily="2" charset="2"/>
              <a:buChar char="Ø"/>
            </a:pPr>
            <a:r>
              <a:rPr lang="ru-RU" sz="2400" dirty="0" smtClean="0"/>
              <a:t>наличие </a:t>
            </a:r>
            <a:r>
              <a:rPr lang="ru-RU" sz="2400" dirty="0"/>
              <a:t>высшего педагогического образования по специальности «Русский язык и литература» с квалификацией «Учитель русского языка и литературы», или по специальности «Учитель начальных классов» (для проведения и оценивания результатов тестирования поступающих в 1 – 4 классы). </a:t>
            </a:r>
            <a:endParaRPr lang="ru-RU" sz="2400" dirty="0" smtClean="0"/>
          </a:p>
          <a:p>
            <a:pPr algn="just"/>
            <a:endParaRPr lang="ru-RU" sz="2400" dirty="0" smtClean="0"/>
          </a:p>
          <a:p>
            <a:pPr algn="just"/>
            <a:r>
              <a:rPr lang="ru-RU" sz="2400" dirty="0" smtClean="0"/>
              <a:t>4. </a:t>
            </a:r>
            <a:r>
              <a:rPr lang="ru-RU" sz="2400" b="1" dirty="0" smtClean="0"/>
              <a:t>Владение </a:t>
            </a:r>
            <a:r>
              <a:rPr lang="ru-RU" sz="2400" b="1" dirty="0"/>
              <a:t>компетенциями, необходимыми для проверки результатов тестирования: </a:t>
            </a:r>
            <a:endParaRPr lang="ru-RU" sz="2400" b="1" dirty="0" smtClean="0"/>
          </a:p>
          <a:p>
            <a:pPr marL="342900" indent="-342900" algn="just">
              <a:buFont typeface="Wingdings" panose="05000000000000000000" pitchFamily="2" charset="2"/>
              <a:buChar char="Ø"/>
            </a:pPr>
            <a:r>
              <a:rPr lang="ru-RU" sz="2400" dirty="0" smtClean="0"/>
              <a:t>умение </a:t>
            </a:r>
            <a:r>
              <a:rPr lang="ru-RU" sz="2400" dirty="0"/>
              <a:t>объективно оценивать устные ответы участников тестирования; </a:t>
            </a:r>
            <a:endParaRPr lang="ru-RU" sz="2400" dirty="0" smtClean="0"/>
          </a:p>
          <a:p>
            <a:pPr marL="342900" indent="-342900" algn="just">
              <a:buFont typeface="Wingdings" panose="05000000000000000000" pitchFamily="2" charset="2"/>
              <a:buChar char="Ø"/>
            </a:pPr>
            <a:r>
              <a:rPr lang="ru-RU" sz="2400" dirty="0" smtClean="0"/>
              <a:t>умение </a:t>
            </a:r>
            <a:r>
              <a:rPr lang="ru-RU" sz="2400" dirty="0"/>
              <a:t>применять установленные критерии оценивания; </a:t>
            </a:r>
            <a:endParaRPr lang="ru-RU" sz="2400" dirty="0" smtClean="0"/>
          </a:p>
          <a:p>
            <a:pPr marL="342900" indent="-342900" algn="just">
              <a:buFont typeface="Wingdings" panose="05000000000000000000" pitchFamily="2" charset="2"/>
              <a:buChar char="Ø"/>
            </a:pPr>
            <a:r>
              <a:rPr lang="ru-RU" sz="2400" dirty="0" smtClean="0"/>
              <a:t>умение </a:t>
            </a:r>
            <a:r>
              <a:rPr lang="ru-RU" sz="2400" dirty="0"/>
              <a:t>разграничивать ошибки и недочеты различного типа; </a:t>
            </a:r>
            <a:endParaRPr lang="ru-RU" sz="2400" dirty="0" smtClean="0"/>
          </a:p>
          <a:p>
            <a:pPr marL="342900" indent="-342900" algn="just">
              <a:buFont typeface="Wingdings" panose="05000000000000000000" pitchFamily="2" charset="2"/>
              <a:buChar char="Ø"/>
            </a:pPr>
            <a:r>
              <a:rPr lang="ru-RU" sz="2400" dirty="0" smtClean="0"/>
              <a:t>умение </a:t>
            </a:r>
            <a:r>
              <a:rPr lang="ru-RU" sz="2400" dirty="0"/>
              <a:t>оформлять результаты проверки, соблюдая установленные требования; умение обобщать результаты</a:t>
            </a:r>
            <a:r>
              <a:rPr lang="ru-RU" sz="2400" dirty="0" smtClean="0"/>
              <a:t>.</a:t>
            </a:r>
          </a:p>
          <a:p>
            <a:pPr marL="342900" indent="-342900" algn="just">
              <a:buFont typeface="Wingdings" panose="05000000000000000000" pitchFamily="2" charset="2"/>
              <a:buChar char="Ø"/>
            </a:pPr>
            <a:endParaRPr lang="ru-RU" sz="2400" dirty="0">
              <a:solidFill>
                <a:schemeClr val="tx1"/>
              </a:solidFill>
            </a:endParaRPr>
          </a:p>
          <a:p>
            <a:pPr algn="just"/>
            <a:r>
              <a:rPr lang="ru-RU" sz="2400" dirty="0" smtClean="0"/>
              <a:t>5. До </a:t>
            </a:r>
            <a:r>
              <a:rPr lang="ru-RU" sz="2400" dirty="0"/>
              <a:t>начала проведения тестирования один из членов Комиссии по тестированию должен </a:t>
            </a:r>
            <a:r>
              <a:rPr lang="ru-RU" sz="2400" b="1" dirty="0"/>
              <a:t>провести инструктаж тестируемых</a:t>
            </a:r>
            <a:r>
              <a:rPr lang="ru-RU" sz="2400" dirty="0"/>
              <a:t>, а также </a:t>
            </a:r>
            <a:r>
              <a:rPr lang="ru-RU" sz="2400" b="1" dirty="0"/>
              <a:t>проинформировать их о процедуре, форме и продолжительности</a:t>
            </a:r>
            <a:r>
              <a:rPr lang="ru-RU" sz="2400" dirty="0"/>
              <a:t> проведения тестирования. Тестирование проводится </a:t>
            </a:r>
            <a:r>
              <a:rPr lang="ru-RU" sz="2400" b="1" dirty="0"/>
              <a:t>в доброжелательной атмосфере</a:t>
            </a:r>
            <a:r>
              <a:rPr lang="ru-RU" sz="2400" dirty="0"/>
              <a:t>. Для установления контакта тестирование начинается с беседы с ребенком. </a:t>
            </a:r>
          </a:p>
          <a:p>
            <a:pPr algn="just"/>
            <a:endParaRPr lang="ru-RU" sz="2400" dirty="0"/>
          </a:p>
          <a:p>
            <a:pPr algn="just"/>
            <a:r>
              <a:rPr lang="ru-RU" sz="2400" dirty="0"/>
              <a:t>6. Соотношение устной и письменной части определяется диагностическими материалами, разработка которых осуществляется </a:t>
            </a:r>
            <a:r>
              <a:rPr lang="ru-RU" sz="2400" dirty="0" err="1"/>
              <a:t>Рособрнадзором</a:t>
            </a:r>
            <a:r>
              <a:rPr lang="ru-RU" sz="2400" dirty="0"/>
              <a:t> с учетом уровня знания русского языка, достаточного для освоения образовательных программ. </a:t>
            </a:r>
          </a:p>
          <a:p>
            <a:pPr algn="just"/>
            <a:endParaRPr lang="ru-RU" sz="2400" dirty="0"/>
          </a:p>
          <a:p>
            <a:pPr algn="just"/>
            <a:r>
              <a:rPr lang="ru-RU" sz="2400" dirty="0"/>
              <a:t>7. Тестирование проводится </a:t>
            </a:r>
            <a:r>
              <a:rPr lang="ru-RU" sz="2400" b="1" dirty="0"/>
              <a:t>по годам обучения</a:t>
            </a:r>
            <a:r>
              <a:rPr lang="ru-RU" sz="2400" dirty="0"/>
              <a:t>. Для определения уровня знаний русского языка, достаточного для освоения иностранными гражданами образовательных программ каждого класса, </a:t>
            </a:r>
            <a:r>
              <a:rPr lang="ru-RU" sz="2400" b="1" dirty="0"/>
              <a:t>используются диагностические материалы для поступающих в соответствующий класс. </a:t>
            </a:r>
          </a:p>
          <a:p>
            <a:pPr marL="342900" indent="-342900" algn="just">
              <a:buFont typeface="Wingdings" panose="05000000000000000000" pitchFamily="2" charset="2"/>
              <a:buChar char="Ø"/>
            </a:pPr>
            <a:endParaRPr lang="ru-RU" sz="2800" dirty="0">
              <a:solidFill>
                <a:schemeClr val="tx1"/>
              </a:solidFill>
            </a:endParaRPr>
          </a:p>
        </p:txBody>
      </p:sp>
    </p:spTree>
    <p:extLst>
      <p:ext uri="{BB962C8B-B14F-4D97-AF65-F5344CB8AC3E}">
        <p14:creationId xmlns:p14="http://schemas.microsoft.com/office/powerpoint/2010/main" val="285537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864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latin typeface="Montserrat ExtraBold" panose="020B0604020202020204" charset="-52"/>
              </a:rPr>
              <a:t>Диагностический материал</a:t>
            </a:r>
            <a:endParaRPr lang="ru-RU" dirty="0">
              <a:latin typeface="Montserrat ExtraBold" panose="020B0604020202020204" charset="-52"/>
            </a:endParaRPr>
          </a:p>
        </p:txBody>
      </p:sp>
      <p:sp>
        <p:nvSpPr>
          <p:cNvPr id="18" name="Скругленный прямоугольник 17"/>
          <p:cNvSpPr/>
          <p:nvPr/>
        </p:nvSpPr>
        <p:spPr>
          <a:xfrm>
            <a:off x="300865" y="2984740"/>
            <a:ext cx="23680569" cy="104897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 typeface="+mj-lt"/>
              <a:buAutoNum type="arabicPeriod"/>
            </a:pPr>
            <a:r>
              <a:rPr lang="ru-RU" sz="2800" dirty="0" smtClean="0"/>
              <a:t>Структура </a:t>
            </a:r>
            <a:r>
              <a:rPr lang="ru-RU" sz="2800" dirty="0"/>
              <a:t>и содержание диагностических материалов описаны в Спецификациях диагностических материалов для проведения тестирования на знание русского языка иностранными гражданами и лицами без гражданства (далее – Спецификация) и Демонстрационных вариантах диагностических материалов для проведения тестирования на знание русского языка иностранными гражданами и лицами без гражданства для поступления в соответствующий класс. </a:t>
            </a:r>
          </a:p>
          <a:p>
            <a:pPr marL="457200" indent="-457200" algn="just">
              <a:buFont typeface="+mj-lt"/>
              <a:buAutoNum type="arabicPeriod"/>
            </a:pPr>
            <a:endParaRPr lang="ru-RU" sz="2800" dirty="0" smtClean="0"/>
          </a:p>
          <a:p>
            <a:pPr marL="457200" indent="-457200" algn="just">
              <a:buFont typeface="+mj-lt"/>
              <a:buAutoNum type="arabicPeriod"/>
            </a:pPr>
            <a:r>
              <a:rPr lang="ru-RU" sz="2800" dirty="0" smtClean="0"/>
              <a:t>Тестирование </a:t>
            </a:r>
            <a:r>
              <a:rPr lang="ru-RU" sz="2800" dirty="0"/>
              <a:t>проводится </a:t>
            </a:r>
            <a:r>
              <a:rPr lang="ru-RU" sz="2800" b="1" dirty="0"/>
              <a:t>в устной и письменной форме</a:t>
            </a:r>
            <a:r>
              <a:rPr lang="ru-RU" sz="2800" dirty="0"/>
              <a:t>, за исключением иностранных граждан, </a:t>
            </a:r>
            <a:r>
              <a:rPr lang="ru-RU" sz="2800" b="1" dirty="0"/>
              <a:t>поступающих в 1 класс, для которых тестирование проводится только в устной форме.</a:t>
            </a:r>
            <a:r>
              <a:rPr lang="ru-RU" sz="2800" dirty="0"/>
              <a:t> Продолжительность проведения устной и письменной части тестирования указана в Спецификациях для каждого класса. Общая продолжительность тестирования составляет </a:t>
            </a:r>
            <a:r>
              <a:rPr lang="ru-RU" sz="2800" b="1" dirty="0"/>
              <a:t>не более 80 минут. </a:t>
            </a:r>
            <a:r>
              <a:rPr lang="ru-RU" sz="2800" dirty="0"/>
              <a:t>В продолжительность тестирования не включается время, отведенное на подготовительные мероприятия (размещение в аудитории, оформление документов о проведении тестирования, инструктаж иностранных граждан и др.). </a:t>
            </a:r>
          </a:p>
          <a:p>
            <a:pPr marL="457200" indent="-457200" algn="just">
              <a:buFont typeface="+mj-lt"/>
              <a:buAutoNum type="arabicPeriod"/>
            </a:pPr>
            <a:endParaRPr lang="ru-RU" sz="2800" dirty="0" smtClean="0"/>
          </a:p>
          <a:p>
            <a:pPr marL="457200" indent="-457200" algn="just">
              <a:buFont typeface="+mj-lt"/>
              <a:buAutoNum type="arabicPeriod"/>
            </a:pPr>
            <a:r>
              <a:rPr lang="ru-RU" sz="2800" dirty="0" smtClean="0"/>
              <a:t>Каждый </a:t>
            </a:r>
            <a:r>
              <a:rPr lang="ru-RU" sz="2800" dirty="0"/>
              <a:t>вариант диагностических материалов для проведения тестирования иностранных граждан и лиц без гражданства </a:t>
            </a:r>
            <a:r>
              <a:rPr lang="ru-RU" sz="2800" b="1" dirty="0"/>
              <a:t>включает в себя комплект материалов </a:t>
            </a:r>
            <a:r>
              <a:rPr lang="ru-RU" sz="2800" dirty="0"/>
              <a:t>для проведения тестирования: рекомендуемый </a:t>
            </a:r>
            <a:r>
              <a:rPr lang="ru-RU" sz="2800" b="1" dirty="0"/>
              <a:t>регламент</a:t>
            </a:r>
            <a:r>
              <a:rPr lang="ru-RU" sz="2800" dirty="0"/>
              <a:t> проведения тестирования; для проведения устной части: </a:t>
            </a:r>
            <a:r>
              <a:rPr lang="ru-RU" sz="2800" b="1" dirty="0"/>
              <a:t>инструкции для члена комиссии </a:t>
            </a:r>
            <a:r>
              <a:rPr lang="ru-RU" sz="2800" dirty="0"/>
              <a:t>по проведению тестирования, проводящего устную часть тестирования, </a:t>
            </a:r>
            <a:r>
              <a:rPr lang="ru-RU" sz="2800" b="1" dirty="0"/>
              <a:t>карточки</a:t>
            </a:r>
            <a:r>
              <a:rPr lang="ru-RU" sz="2800" dirty="0"/>
              <a:t> для члена Комиссии по тестированию, проводящего устную часть тестирования, карточки для иностранного гражданина, сдающего устную часть тестирования; для проведения письменной части (за исключением материалов для проведения тестирования поступающих в 1 класс): инструкции для члена Комиссии по тестированию, проводящего письменную часть тестирования, карточки для члена Комиссии по тестированию, проводящего письменную часть тестирования, карточки для иностранного гражданина, сдающего письменную часть тестирования, с заданиями письменной части тестирования; критерии оценивания выполнения заданий устной и письменной части тестирования; протоколы оценивания ответов иностранного гражданина. Оценивание выполнения заданий устной и письменной частей диагностической работы осуществляется в соответствии с критериями оценивания выполнения этих заданий. </a:t>
            </a:r>
            <a:endParaRPr lang="ru-RU" sz="2800" dirty="0">
              <a:solidFill>
                <a:schemeClr val="tx1"/>
              </a:solidFill>
            </a:endParaRPr>
          </a:p>
        </p:txBody>
      </p:sp>
    </p:spTree>
    <p:extLst>
      <p:ext uri="{BB962C8B-B14F-4D97-AF65-F5344CB8AC3E}">
        <p14:creationId xmlns:p14="http://schemas.microsoft.com/office/powerpoint/2010/main" val="1517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Передача диагностического материала</a:t>
            </a:r>
            <a:endParaRPr lang="ru-RU" sz="1400" dirty="0">
              <a:latin typeface="Montserrat ExtraBold" panose="020B0604020202020204" charset="-52"/>
            </a:endParaRPr>
          </a:p>
        </p:txBody>
      </p:sp>
      <p:sp>
        <p:nvSpPr>
          <p:cNvPr id="18" name="Скругленный прямоугольник 17"/>
          <p:cNvSpPr/>
          <p:nvPr/>
        </p:nvSpPr>
        <p:spPr>
          <a:xfrm>
            <a:off x="300865" y="2708694"/>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 typeface="+mj-lt"/>
              <a:buAutoNum type="arabicPeriod"/>
            </a:pPr>
            <a:r>
              <a:rPr lang="ru-RU" sz="3200" dirty="0" smtClean="0"/>
              <a:t>Передача </a:t>
            </a:r>
            <a:r>
              <a:rPr lang="ru-RU" sz="3200" dirty="0"/>
              <a:t>диагностических материалов, а также критериев оценивания выполнения заданий, включенных в диагностические материалы, </a:t>
            </a:r>
            <a:r>
              <a:rPr lang="ru-RU" sz="3200" dirty="0" smtClean="0"/>
              <a:t>осуществляется </a:t>
            </a:r>
            <a:r>
              <a:rPr lang="ru-RU" sz="3200" dirty="0" err="1"/>
              <a:t>Рособрнадзором</a:t>
            </a:r>
            <a:r>
              <a:rPr lang="ru-RU" sz="3200" dirty="0"/>
              <a:t> (уполномоченной организацией) с использованием средств защиты информации (по защищенным каналам связи) в региональные центры обработки информации субъектов Российской Федерации (далее – РЦОИ</a:t>
            </a:r>
            <a:r>
              <a:rPr lang="ru-RU" sz="3200" dirty="0" smtClean="0"/>
              <a:t>).</a:t>
            </a:r>
          </a:p>
          <a:p>
            <a:pPr marL="457200" indent="-457200" algn="just">
              <a:buFont typeface="+mj-lt"/>
              <a:buAutoNum type="arabicPeriod"/>
            </a:pPr>
            <a:endParaRPr lang="ru-RU" sz="3200" dirty="0"/>
          </a:p>
          <a:p>
            <a:pPr marL="457200" indent="-457200" algn="just">
              <a:buFont typeface="+mj-lt"/>
              <a:buAutoNum type="arabicPeriod"/>
            </a:pPr>
            <a:r>
              <a:rPr lang="ru-RU" sz="3200" dirty="0" smtClean="0"/>
              <a:t>МОУО направляют </a:t>
            </a:r>
            <a:r>
              <a:rPr lang="ru-RU" sz="3200" dirty="0"/>
              <a:t>заявки по каждому классу в </a:t>
            </a:r>
            <a:r>
              <a:rPr lang="ru-RU" sz="3200" dirty="0" smtClean="0"/>
              <a:t>РЦОИ до 20 числа ежемесячно. РЦОИ </a:t>
            </a:r>
            <a:r>
              <a:rPr lang="ru-RU" sz="3200" dirty="0"/>
              <a:t>направляет заявки </a:t>
            </a:r>
            <a:r>
              <a:rPr lang="ru-RU" sz="3200" dirty="0" smtClean="0"/>
              <a:t>в </a:t>
            </a:r>
            <a:r>
              <a:rPr lang="ru-RU" sz="3200" dirty="0" err="1"/>
              <a:t>Рособрнадзор</a:t>
            </a:r>
            <a:r>
              <a:rPr lang="ru-RU" sz="3200" dirty="0"/>
              <a:t> до 25 числа ежемесячно. </a:t>
            </a:r>
            <a:r>
              <a:rPr lang="ru-RU" sz="3200" dirty="0" smtClean="0"/>
              <a:t>Передача </a:t>
            </a:r>
            <a:r>
              <a:rPr lang="ru-RU" sz="3200" dirty="0"/>
              <a:t>комплектов диагностических материалов от </a:t>
            </a:r>
            <a:r>
              <a:rPr lang="ru-RU" sz="3200" dirty="0" err="1"/>
              <a:t>Рособрнадзора</a:t>
            </a:r>
            <a:r>
              <a:rPr lang="ru-RU" sz="3200" dirty="0"/>
              <a:t> в регион осуществляется до 5 числа месяца, следующего за получением соответствующих заявок от РЦОИ. </a:t>
            </a:r>
            <a:endParaRPr lang="ru-RU" sz="3200" dirty="0" smtClean="0"/>
          </a:p>
          <a:p>
            <a:pPr marL="457200" indent="-457200" algn="just">
              <a:buFont typeface="+mj-lt"/>
              <a:buAutoNum type="arabicPeriod"/>
            </a:pPr>
            <a:endParaRPr lang="ru-RU" sz="3200" dirty="0"/>
          </a:p>
          <a:p>
            <a:pPr marL="457200" indent="-457200" algn="just">
              <a:buFont typeface="+mj-lt"/>
              <a:buAutoNum type="arabicPeriod"/>
            </a:pPr>
            <a:r>
              <a:rPr lang="ru-RU" sz="3200" dirty="0" smtClean="0"/>
              <a:t>При </a:t>
            </a:r>
            <a:r>
              <a:rPr lang="ru-RU" sz="3200" dirty="0"/>
              <a:t>распределении функций членов комиссии по проведению тестирования отдельно назначаются члены комиссии, которые в данный день тестирования: проводят устную часть тестирования, проводят письменную часть тестирования, осуществляют оценивание ответов иностранных граждан на задания устной и/или письменной части тестирования (эксперт</a:t>
            </a:r>
            <a:r>
              <a:rPr lang="ru-RU" sz="3200" dirty="0" smtClean="0"/>
              <a:t>).</a:t>
            </a:r>
          </a:p>
          <a:p>
            <a:pPr algn="just"/>
            <a:endParaRPr lang="ru-RU" sz="2400" dirty="0"/>
          </a:p>
        </p:txBody>
      </p:sp>
    </p:spTree>
    <p:extLst>
      <p:ext uri="{BB962C8B-B14F-4D97-AF65-F5344CB8AC3E}">
        <p14:creationId xmlns:p14="http://schemas.microsoft.com/office/powerpoint/2010/main" val="132763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Подготовка диагностического материала в ППТ</a:t>
            </a:r>
            <a:endParaRPr lang="ru-RU" sz="1400" dirty="0">
              <a:latin typeface="Montserrat ExtraBold" panose="020B0604020202020204" charset="-52"/>
            </a:endParaRPr>
          </a:p>
        </p:txBody>
      </p:sp>
      <p:sp>
        <p:nvSpPr>
          <p:cNvPr id="18" name="Скругленный прямоугольник 17"/>
          <p:cNvSpPr/>
          <p:nvPr/>
        </p:nvSpPr>
        <p:spPr>
          <a:xfrm>
            <a:off x="300865" y="2708694"/>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 typeface="+mj-lt"/>
              <a:buAutoNum type="arabicPeriod"/>
            </a:pPr>
            <a:r>
              <a:rPr lang="ru-RU" sz="2400" dirty="0" smtClean="0"/>
              <a:t>Подготовка </a:t>
            </a:r>
            <a:r>
              <a:rPr lang="ru-RU" sz="2400" dirty="0"/>
              <a:t>диагностических материалов для проведения тестирования. В день проведения тестирования технический специалист тестирующей организации в присутствии Комиссии по тестированию тиражирует материалы для проведения тестирования отдельно по каждому году обучения (за исключением письменной части тестирования для проведения тестирования для определения уровня знаний русского языка, достаточного для освоения образовательных программ 1 класса): </a:t>
            </a:r>
            <a:endParaRPr lang="ru-RU" sz="2400" dirty="0" smtClean="0"/>
          </a:p>
          <a:p>
            <a:pPr marL="457200" indent="-457200" algn="just">
              <a:buFont typeface="+mj-lt"/>
              <a:buAutoNum type="arabicPeriod"/>
            </a:pPr>
            <a:endParaRPr lang="ru-RU" sz="2400" dirty="0" smtClean="0"/>
          </a:p>
          <a:p>
            <a:pPr marL="342900" indent="-342900" algn="just">
              <a:buFont typeface="Wingdings" panose="05000000000000000000" pitchFamily="2" charset="2"/>
              <a:buChar char="ü"/>
            </a:pPr>
            <a:r>
              <a:rPr lang="ru-RU" sz="2400" dirty="0" smtClean="0"/>
              <a:t>инструкцию </a:t>
            </a:r>
            <a:r>
              <a:rPr lang="ru-RU" sz="2400" dirty="0"/>
              <a:t>для члена Комиссии по тестированию, проводящего устную часть тестирования, – по 2 экземпляра (один основной и один резервный экземпляр) на каждого проводящего устную часть тестирования в данный день экзамена; </a:t>
            </a:r>
            <a:endParaRPr lang="ru-RU" sz="2400" dirty="0" smtClean="0"/>
          </a:p>
          <a:p>
            <a:pPr marL="342900" indent="-342900" algn="just">
              <a:buFont typeface="Wingdings" panose="05000000000000000000" pitchFamily="2" charset="2"/>
              <a:buChar char="ü"/>
            </a:pPr>
            <a:r>
              <a:rPr lang="ru-RU" sz="2400" dirty="0" smtClean="0"/>
              <a:t>рекомендуемый </a:t>
            </a:r>
            <a:r>
              <a:rPr lang="ru-RU" sz="2400" dirty="0"/>
              <a:t>регламент проведения тестирования – по 1 экземпляру на каждого проводящего устную часть тестирования в данный день экзамена; </a:t>
            </a:r>
            <a:endParaRPr lang="ru-RU" sz="2400" dirty="0" smtClean="0"/>
          </a:p>
          <a:p>
            <a:pPr marL="342900" indent="-342900" algn="just">
              <a:buFont typeface="Wingdings" panose="05000000000000000000" pitchFamily="2" charset="2"/>
              <a:buChar char="ü"/>
            </a:pPr>
            <a:r>
              <a:rPr lang="ru-RU" sz="2400" dirty="0" smtClean="0"/>
              <a:t>карточку </a:t>
            </a:r>
            <a:r>
              <a:rPr lang="ru-RU" sz="2400" dirty="0"/>
              <a:t>для члена Комиссии по тестированию, проводящего устную часть тестирования, – по 2 экземпляра (один основной и один резервный экземпляр) на каждого проводящего устную часть тестирования в данный день; </a:t>
            </a:r>
            <a:endParaRPr lang="ru-RU" sz="2400" dirty="0" smtClean="0"/>
          </a:p>
          <a:p>
            <a:pPr marL="342900" indent="-342900" algn="just">
              <a:buFont typeface="Wingdings" panose="05000000000000000000" pitchFamily="2" charset="2"/>
              <a:buChar char="ü"/>
            </a:pPr>
            <a:r>
              <a:rPr lang="ru-RU" sz="2400" dirty="0" smtClean="0"/>
              <a:t>карточку </a:t>
            </a:r>
            <a:r>
              <a:rPr lang="ru-RU" sz="2400" dirty="0"/>
              <a:t>для иностранного гражданина, сдающего устную часть тестирования, – по 2 экземпляра (один основной и один резервный экземпляр) на каждого проводящего устную часть тестирования в данный день; </a:t>
            </a:r>
            <a:endParaRPr lang="ru-RU" sz="2400" dirty="0" smtClean="0"/>
          </a:p>
          <a:p>
            <a:pPr marL="342900" indent="-342900" algn="just">
              <a:buFont typeface="Wingdings" panose="05000000000000000000" pitchFamily="2" charset="2"/>
              <a:buChar char="ü"/>
            </a:pPr>
            <a:r>
              <a:rPr lang="ru-RU" sz="2400" dirty="0" smtClean="0"/>
              <a:t>инструкцию </a:t>
            </a:r>
            <a:r>
              <a:rPr lang="ru-RU" sz="2400" dirty="0"/>
              <a:t>для члена Комиссии по тестированию, проводящего письменную часть тестирования, – по 2 экземпляра (один основной и один резервный экземпляр) на каждого проводящего письменную часть тестирования в данный день экзамена; </a:t>
            </a:r>
            <a:endParaRPr lang="ru-RU" sz="2400" dirty="0" smtClean="0"/>
          </a:p>
          <a:p>
            <a:pPr marL="342900" indent="-342900" algn="just">
              <a:buFont typeface="Wingdings" panose="05000000000000000000" pitchFamily="2" charset="2"/>
              <a:buChar char="ü"/>
            </a:pPr>
            <a:r>
              <a:rPr lang="ru-RU" sz="2400" dirty="0" smtClean="0"/>
              <a:t>рекомендуемый </a:t>
            </a:r>
            <a:r>
              <a:rPr lang="ru-RU" sz="2400" dirty="0"/>
              <a:t>регламент проведения тестирования – по 1 экземпляру на каждого проводящего письменную часть тестирования в данный день экзамена; </a:t>
            </a:r>
            <a:endParaRPr lang="ru-RU" sz="2400" dirty="0" smtClean="0"/>
          </a:p>
          <a:p>
            <a:pPr marL="342900" indent="-342900" algn="just">
              <a:buFont typeface="Wingdings" panose="05000000000000000000" pitchFamily="2" charset="2"/>
              <a:buChar char="ü"/>
            </a:pPr>
            <a:r>
              <a:rPr lang="ru-RU" sz="2400" dirty="0" smtClean="0"/>
              <a:t>карточку </a:t>
            </a:r>
            <a:r>
              <a:rPr lang="ru-RU" sz="2400" dirty="0"/>
              <a:t>для члена комиссии по проведению тестирования, проводящего письменную часть тестирования, – по 2 экземпляра (один основной и один резервный экземпляр) на каждого проводящего письменную часть тестирования в данный день; </a:t>
            </a:r>
            <a:endParaRPr lang="ru-RU" sz="2400" dirty="0" smtClean="0"/>
          </a:p>
          <a:p>
            <a:pPr marL="342900" indent="-342900" algn="just">
              <a:buFont typeface="Wingdings" panose="05000000000000000000" pitchFamily="2" charset="2"/>
              <a:buChar char="ü"/>
            </a:pPr>
            <a:r>
              <a:rPr lang="ru-RU" sz="2400" dirty="0" smtClean="0"/>
              <a:t>карточку </a:t>
            </a:r>
            <a:r>
              <a:rPr lang="ru-RU" sz="2400" dirty="0"/>
              <a:t>для иностранного гражданина, сдающего письменную часть тестирования, – по 1 экземпляру на каждого иностранного гражданина, сдающего письменную часть тестирования в данный день; </a:t>
            </a:r>
            <a:endParaRPr lang="ru-RU" sz="2400" dirty="0" smtClean="0"/>
          </a:p>
          <a:p>
            <a:pPr marL="342900" indent="-342900" algn="just">
              <a:buFont typeface="Wingdings" panose="05000000000000000000" pitchFamily="2" charset="2"/>
              <a:buChar char="ü"/>
            </a:pPr>
            <a:r>
              <a:rPr lang="ru-RU" sz="2400" dirty="0" smtClean="0"/>
              <a:t>критерии </a:t>
            </a:r>
            <a:r>
              <a:rPr lang="ru-RU" sz="2400" dirty="0"/>
              <a:t>оценивания выполнения заданий устной и письменной части тестирования – по 1 экземпляру на каждого члена комиссии, осуществляющего оценивание ответов иностранных граждан, проходящих тестирования в данный день проведения; </a:t>
            </a:r>
            <a:endParaRPr lang="ru-RU" sz="2400" dirty="0" smtClean="0"/>
          </a:p>
          <a:p>
            <a:pPr marL="342900" indent="-342900" algn="just">
              <a:buFont typeface="Wingdings" panose="05000000000000000000" pitchFamily="2" charset="2"/>
              <a:buChar char="ü"/>
            </a:pPr>
            <a:r>
              <a:rPr lang="ru-RU" sz="2400" dirty="0" smtClean="0"/>
              <a:t>протоколы </a:t>
            </a:r>
            <a:r>
              <a:rPr lang="ru-RU" sz="2400" dirty="0"/>
              <a:t>оценивания выполнения заданий устной части тестирования – по 1 экземпляру на каждого иностранного гражданина, сдающего устную часть тестирования; </a:t>
            </a:r>
            <a:endParaRPr lang="ru-RU" sz="2400" dirty="0" smtClean="0"/>
          </a:p>
          <a:p>
            <a:pPr marL="342900" indent="-342900" algn="just">
              <a:buFont typeface="Wingdings" panose="05000000000000000000" pitchFamily="2" charset="2"/>
              <a:buChar char="ü"/>
            </a:pPr>
            <a:r>
              <a:rPr lang="ru-RU" sz="2400" dirty="0" smtClean="0"/>
              <a:t>протоколы </a:t>
            </a:r>
            <a:r>
              <a:rPr lang="ru-RU" sz="2400" dirty="0"/>
              <a:t>оценивания выполнения заданий письменной части тестирования – по 1 экземпляру на каждого иностранного гражданина, сдающего письменную часть тестирования. </a:t>
            </a:r>
            <a:endParaRPr lang="ru-RU" sz="2400" dirty="0" smtClean="0"/>
          </a:p>
          <a:p>
            <a:pPr algn="just"/>
            <a:r>
              <a:rPr lang="ru-RU" sz="2400" b="1" dirty="0" smtClean="0"/>
              <a:t>При </a:t>
            </a:r>
            <a:r>
              <a:rPr lang="ru-RU" sz="2400" b="1" dirty="0"/>
              <a:t>необходимости распечатка отдельных форм может быть осуществлена дополнительно.</a:t>
            </a:r>
            <a:endParaRPr lang="ru-RU" sz="2400" b="1" dirty="0">
              <a:solidFill>
                <a:schemeClr val="tx1"/>
              </a:solidFill>
            </a:endParaRPr>
          </a:p>
        </p:txBody>
      </p:sp>
    </p:spTree>
    <p:extLst>
      <p:ext uri="{BB962C8B-B14F-4D97-AF65-F5344CB8AC3E}">
        <p14:creationId xmlns:p14="http://schemas.microsoft.com/office/powerpoint/2010/main" val="185188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Презентации\шаблон цели и задачи\ПОЛОСА.png"/>
          <p:cNvPicPr>
            <a:picLocks noChangeAspect="1" noChangeArrowheads="1"/>
          </p:cNvPicPr>
          <p:nvPr/>
        </p:nvPicPr>
        <p:blipFill>
          <a:blip r:embed="rId3"/>
          <a:stretch/>
        </p:blipFill>
        <p:spPr bwMode="auto">
          <a:xfrm>
            <a:off x="0" y="47025"/>
            <a:ext cx="24650176" cy="2395728"/>
          </a:xfrm>
          <a:prstGeom prst="rect">
            <a:avLst/>
          </a:prstGeom>
          <a:noFill/>
        </p:spPr>
      </p:pic>
      <p:sp>
        <p:nvSpPr>
          <p:cNvPr id="12" name="Text 1"/>
          <p:cNvSpPr/>
          <p:nvPr/>
        </p:nvSpPr>
        <p:spPr bwMode="auto">
          <a:xfrm>
            <a:off x="0" y="376827"/>
            <a:ext cx="13974792" cy="1268824"/>
          </a:xfrm>
          <a:prstGeom prst="rect">
            <a:avLst/>
          </a:prstGeom>
          <a:noFill/>
          <a:ln/>
        </p:spPr>
        <p:txBody>
          <a:bodyPr wrap="square" lIns="0" tIns="0" rIns="0" bIns="0" rtlCol="0" anchor="t"/>
          <a:lstStyle/>
          <a:p>
            <a:pPr algn="ctr">
              <a:defRPr/>
            </a:pPr>
            <a:r>
              <a:rPr lang="ru-RU" sz="1600" b="1" dirty="0" smtClean="0">
                <a:solidFill>
                  <a:schemeClr val="bg1"/>
                </a:solidFill>
                <a:latin typeface="Montserrat ExtraBold"/>
                <a:ea typeface="Montserrat ExtraBold"/>
                <a:cs typeface="Montserrat ExtraBold"/>
              </a:rPr>
              <a:t>    </a:t>
            </a:r>
            <a:r>
              <a:rPr lang="ru-RU" sz="3600" b="1" dirty="0">
                <a:solidFill>
                  <a:schemeClr val="bg1"/>
                </a:solidFill>
                <a:latin typeface="Montserrat ExtraBold"/>
                <a:ea typeface="Montserrat ExtraBold"/>
                <a:cs typeface="Montserrat ExtraBold"/>
              </a:rPr>
              <a:t>Тестирование детей иностранных граждан </a:t>
            </a:r>
          </a:p>
          <a:p>
            <a:pPr algn="ctr">
              <a:defRPr/>
            </a:pPr>
            <a:r>
              <a:rPr lang="ru-RU" sz="3600" b="1" dirty="0">
                <a:solidFill>
                  <a:schemeClr val="bg1"/>
                </a:solidFill>
                <a:latin typeface="Montserrat ExtraBold"/>
                <a:ea typeface="Montserrat ExtraBold"/>
                <a:cs typeface="Montserrat ExtraBold"/>
              </a:rPr>
              <a:t>на знание русского языка</a:t>
            </a:r>
            <a:endParaRPr lang="en-US" sz="6600" dirty="0">
              <a:solidFill>
                <a:schemeClr val="bg1"/>
              </a:solidFill>
            </a:endParaRPr>
          </a:p>
        </p:txBody>
      </p:sp>
      <p:pic>
        <p:nvPicPr>
          <p:cNvPr id="14" name="Picture 2" descr="C:\Users\seregina\Desktop\Pobeda80_logo_m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1" b="-1902"/>
          <a:stretch/>
        </p:blipFill>
        <p:spPr bwMode="auto">
          <a:xfrm>
            <a:off x="21890736" y="-81952"/>
            <a:ext cx="1261872" cy="177848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56"/>
          <p:cNvPicPr>
            <a:picLocks noChangeAspect="1" noChangeArrowheads="1"/>
          </p:cNvPicPr>
          <p:nvPr/>
        </p:nvPicPr>
        <p:blipFill>
          <a:blip r:embed="rId5">
            <a:duotone>
              <a:schemeClr val="bg2">
                <a:shade val="45000"/>
                <a:satMod val="135000"/>
              </a:schemeClr>
              <a:prstClr val="white"/>
            </a:duotone>
          </a:blip>
          <a:srcRect l="14947" t="29337" r="14947" b="39534"/>
          <a:stretch/>
        </p:blipFill>
        <p:spPr bwMode="auto">
          <a:xfrm>
            <a:off x="18948066" y="68623"/>
            <a:ext cx="2890204" cy="1283324"/>
          </a:xfrm>
          <a:prstGeom prst="rect">
            <a:avLst/>
          </a:prstGeom>
          <a:noFill/>
          <a:ln>
            <a:noFill/>
          </a:ln>
        </p:spPr>
      </p:pic>
      <p:pic>
        <p:nvPicPr>
          <p:cNvPr id="21" name="Picture 3" descr="H:\ДО\2022-12-16\Презентация для Куимова\картинки\766px-Coat_of_arms_of_Vladimiri_Oblast.svg.png"/>
          <p:cNvPicPr>
            <a:picLocks noChangeAspect="1" noChangeArrowheads="1"/>
          </p:cNvPicPr>
          <p:nvPr/>
        </p:nvPicPr>
        <p:blipFill>
          <a:blip r:embed="rId6"/>
          <a:stretch/>
        </p:blipFill>
        <p:spPr bwMode="auto">
          <a:xfrm>
            <a:off x="17599736" y="68623"/>
            <a:ext cx="1508969" cy="1505027"/>
          </a:xfrm>
          <a:prstGeom prst="rect">
            <a:avLst/>
          </a:prstGeom>
          <a:noFill/>
        </p:spPr>
      </p:pic>
      <p:sp>
        <p:nvSpPr>
          <p:cNvPr id="17" name="Прямоугольник 16"/>
          <p:cNvSpPr/>
          <p:nvPr/>
        </p:nvSpPr>
        <p:spPr>
          <a:xfrm>
            <a:off x="300865" y="1826558"/>
            <a:ext cx="22628145" cy="6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Montserrat ExtraBold" panose="020B0604020202020204" charset="-52"/>
              </a:rPr>
              <a:t>Использование диагностического материала в ППТ</a:t>
            </a:r>
            <a:endParaRPr lang="ru-RU" sz="1400" dirty="0">
              <a:latin typeface="Montserrat ExtraBold" panose="020B0604020202020204" charset="-52"/>
            </a:endParaRPr>
          </a:p>
        </p:txBody>
      </p:sp>
      <p:sp>
        <p:nvSpPr>
          <p:cNvPr id="18" name="Скругленный прямоугольник 17"/>
          <p:cNvSpPr/>
          <p:nvPr/>
        </p:nvSpPr>
        <p:spPr>
          <a:xfrm>
            <a:off x="300865" y="2708694"/>
            <a:ext cx="23680569" cy="10765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buFont typeface="+mj-lt"/>
              <a:buAutoNum type="arabicPeriod"/>
            </a:pPr>
            <a:r>
              <a:rPr lang="ru-RU" sz="2800" dirty="0" smtClean="0"/>
              <a:t>Порядок </a:t>
            </a:r>
            <a:r>
              <a:rPr lang="ru-RU" sz="2800" dirty="0"/>
              <a:t>использования диагностических материалов при проведении </a:t>
            </a:r>
            <a:r>
              <a:rPr lang="ru-RU" sz="2800" b="1" dirty="0"/>
              <a:t>устной части </a:t>
            </a:r>
            <a:r>
              <a:rPr lang="ru-RU" sz="2800" dirty="0"/>
              <a:t>тестирования. </a:t>
            </a:r>
            <a:r>
              <a:rPr lang="ru-RU" sz="2800" b="1" dirty="0" smtClean="0"/>
              <a:t>Перед </a:t>
            </a:r>
            <a:r>
              <a:rPr lang="ru-RU" sz="2800" b="1" dirty="0"/>
              <a:t>началом тестирования должны быть подготовлены следующие материалы: </a:t>
            </a:r>
            <a:endParaRPr lang="ru-RU" sz="2800" b="1" dirty="0" smtClean="0"/>
          </a:p>
          <a:p>
            <a:pPr marL="342900" indent="-342900" algn="just">
              <a:buFont typeface="Wingdings" panose="05000000000000000000" pitchFamily="2" charset="2"/>
              <a:buChar char="Ø"/>
            </a:pPr>
            <a:r>
              <a:rPr lang="ru-RU" sz="2800" dirty="0" smtClean="0"/>
              <a:t>инструкция </a:t>
            </a:r>
            <a:r>
              <a:rPr lang="ru-RU" sz="2800" dirty="0"/>
              <a:t>и карточка проводящего устную часть тестирования, </a:t>
            </a:r>
            <a:endParaRPr lang="ru-RU" sz="2800" dirty="0" smtClean="0"/>
          </a:p>
          <a:p>
            <a:pPr marL="342900" indent="-342900" algn="just">
              <a:buFont typeface="Wingdings" panose="05000000000000000000" pitchFamily="2" charset="2"/>
              <a:buChar char="Ø"/>
            </a:pPr>
            <a:r>
              <a:rPr lang="ru-RU" sz="2800" dirty="0" smtClean="0"/>
              <a:t>карточка </a:t>
            </a:r>
            <a:r>
              <a:rPr lang="ru-RU" sz="2800" dirty="0"/>
              <a:t>для иностранного гражданина, сдающего устную часть тестирования, </a:t>
            </a:r>
            <a:endParaRPr lang="ru-RU" sz="2800" dirty="0" smtClean="0"/>
          </a:p>
          <a:p>
            <a:pPr marL="342900" indent="-342900" algn="just">
              <a:buFont typeface="Wingdings" panose="05000000000000000000" pitchFamily="2" charset="2"/>
              <a:buChar char="Ø"/>
            </a:pPr>
            <a:r>
              <a:rPr lang="ru-RU" sz="2800" dirty="0" smtClean="0"/>
              <a:t>часы</a:t>
            </a:r>
            <a:r>
              <a:rPr lang="ru-RU" sz="2800" dirty="0"/>
              <a:t>. </a:t>
            </a:r>
            <a:endParaRPr lang="ru-RU" sz="2800" dirty="0" smtClean="0"/>
          </a:p>
          <a:p>
            <a:pPr algn="just"/>
            <a:r>
              <a:rPr lang="ru-RU" sz="2800" b="1" dirty="0" smtClean="0"/>
              <a:t>Отдельно </a:t>
            </a:r>
            <a:r>
              <a:rPr lang="ru-RU" sz="2800" b="1" dirty="0"/>
              <a:t>для экспертов должны быть распечатаны критерии оценивания выполнения заданий и формы протоколов оценивания ответов. </a:t>
            </a:r>
            <a:endParaRPr lang="ru-RU" sz="2800" dirty="0" smtClean="0"/>
          </a:p>
          <a:p>
            <a:pPr algn="just"/>
            <a:endParaRPr lang="ru-RU" sz="2800" dirty="0"/>
          </a:p>
          <a:p>
            <a:pPr algn="just"/>
            <a:r>
              <a:rPr lang="ru-RU" sz="2800" dirty="0" smtClean="0"/>
              <a:t>2. Порядок </a:t>
            </a:r>
            <a:r>
              <a:rPr lang="ru-RU" sz="2800" dirty="0"/>
              <a:t>использования диагностических материалов при проведении </a:t>
            </a:r>
            <a:r>
              <a:rPr lang="ru-RU" sz="2800" b="1" dirty="0"/>
              <a:t>письменной части </a:t>
            </a:r>
            <a:r>
              <a:rPr lang="ru-RU" sz="2800" dirty="0"/>
              <a:t>тестирования. </a:t>
            </a:r>
            <a:r>
              <a:rPr lang="ru-RU" sz="2800" b="1" dirty="0" smtClean="0"/>
              <a:t>Перед </a:t>
            </a:r>
            <a:r>
              <a:rPr lang="ru-RU" sz="2800" b="1" dirty="0"/>
              <a:t>началом тестирования должны быть подготовлены следующие материалы: </a:t>
            </a:r>
            <a:endParaRPr lang="ru-RU" sz="2800" b="1" dirty="0" smtClean="0"/>
          </a:p>
          <a:p>
            <a:pPr marL="342900" indent="-342900" algn="just">
              <a:buFont typeface="Wingdings" panose="05000000000000000000" pitchFamily="2" charset="2"/>
              <a:buChar char="Ø"/>
            </a:pPr>
            <a:r>
              <a:rPr lang="ru-RU" sz="2800" dirty="0" smtClean="0"/>
              <a:t>инструкция </a:t>
            </a:r>
            <a:r>
              <a:rPr lang="ru-RU" sz="2800" dirty="0"/>
              <a:t>и карточка проводящего тестирование, </a:t>
            </a:r>
            <a:endParaRPr lang="ru-RU" sz="2800" dirty="0" smtClean="0"/>
          </a:p>
          <a:p>
            <a:pPr marL="342900" indent="-342900" algn="just">
              <a:buFont typeface="Wingdings" panose="05000000000000000000" pitchFamily="2" charset="2"/>
              <a:buChar char="Ø"/>
            </a:pPr>
            <a:r>
              <a:rPr lang="ru-RU" sz="2800" dirty="0" smtClean="0"/>
              <a:t>карточка </a:t>
            </a:r>
            <a:r>
              <a:rPr lang="ru-RU" sz="2800" dirty="0"/>
              <a:t>для иностранного гражданина, сдающего письменную часть тестирования, – по 1 экземпляру для каждого иностранного гражданина, </a:t>
            </a:r>
            <a:endParaRPr lang="ru-RU" sz="2800" dirty="0" smtClean="0"/>
          </a:p>
          <a:p>
            <a:pPr marL="342900" indent="-342900" algn="just">
              <a:buFont typeface="Wingdings" panose="05000000000000000000" pitchFamily="2" charset="2"/>
              <a:buChar char="Ø"/>
            </a:pPr>
            <a:r>
              <a:rPr lang="ru-RU" sz="2800" dirty="0" smtClean="0"/>
              <a:t>ручки</a:t>
            </a:r>
            <a:r>
              <a:rPr lang="ru-RU" sz="2800" dirty="0"/>
              <a:t>, </a:t>
            </a:r>
            <a:endParaRPr lang="ru-RU" sz="2800" dirty="0" smtClean="0"/>
          </a:p>
          <a:p>
            <a:pPr marL="342900" indent="-342900" algn="just">
              <a:buFont typeface="Wingdings" panose="05000000000000000000" pitchFamily="2" charset="2"/>
              <a:buChar char="Ø"/>
            </a:pPr>
            <a:r>
              <a:rPr lang="ru-RU" sz="2800" dirty="0" smtClean="0"/>
              <a:t>черновики</a:t>
            </a:r>
            <a:r>
              <a:rPr lang="ru-RU" sz="2800" dirty="0"/>
              <a:t>. </a:t>
            </a:r>
            <a:endParaRPr lang="ru-RU" sz="2800" dirty="0" smtClean="0"/>
          </a:p>
          <a:p>
            <a:pPr algn="just"/>
            <a:endParaRPr lang="ru-RU" sz="2400" dirty="0"/>
          </a:p>
          <a:p>
            <a:pPr algn="just"/>
            <a:r>
              <a:rPr lang="ru-RU" b="1" dirty="0" smtClean="0"/>
              <a:t>СПРАВОЧНО: </a:t>
            </a:r>
            <a:r>
              <a:rPr lang="ru-RU" dirty="0" smtClean="0"/>
              <a:t>При </a:t>
            </a:r>
            <a:r>
              <a:rPr lang="ru-RU" dirty="0"/>
              <a:t>распределении между иностранными гражданами диагностических материалов необходимо учесть, что письменная часть тестирования предполагает прослушивание текста, зачитываемого проводящим тестирование (или воспроизведенного на аудионосителях). Все иностранные граждане, сдающие письменную часть тестирования, находящиеся в одном помещении при проведении письменной части тестирования, услышат один и тот же текст. Поэтому иностранные граждане, сдающие письменную часть тестирования, находящиеся в одном помещении одновременно, должны получить или одинаковые варианты письменной части диагностической работы, или разные варианты диагностической работы, в которых текст для прослушивания один и тот же. В начале процедуры тестирования проводящий тестирование выдает иностранным гражданам, сдающим письменную часть тестирования, распечатанные карточки, ручки и черновики. Предлагает записать в соответствующем поле карточки свои фамилию, имя и отчество (при наличии). Затем проводит короткий инструктаж о правилах поведения во время тестирования. Далее проводящий тестирование предлагает иностранным гражданам дважды прослушать текст и сообщает номера заданий, которые нужно будет выполнить по прослушанному тексту. Обращает внимание на то, что после выполнения заданий по тексту следует выполнять остальные задания, не дожидаясь специального указания. Затем громко, разборчиво и медленно читает текст первый раз, делает небольшую (5-10 сек.) паузу и громко, разборчиво и медленно читает текст второй раз. </a:t>
            </a:r>
            <a:r>
              <a:rPr lang="ru-RU" dirty="0" smtClean="0"/>
              <a:t>При </a:t>
            </a:r>
            <a:r>
              <a:rPr lang="ru-RU" dirty="0"/>
              <a:t>проведении тестирования в 10 классе проводящий тестирование обращает особое внимание на задание 9, которое предполагает написание сжатого изложения прослушанного текста. После этого проводящий тестирование предлагает иностранным гражданам, сдающим письменную часть тестирования, приступить к выполнению заданий письменной части и напоминает номера заданий, которые выполняются по прослушанному тексту. По истечении времени, отведенного на выполнение письменной части диагностической работы (включая время на чтение текста для прослушивания), забирает у иностранных граждан, сдающих письменную часть тестирования, все выданные материалы, отслеживает указание фамилии, имени и отчества (при наличии) на карточках. Объявляет тестирование завершенным и благодарит за участи</a:t>
            </a:r>
            <a:r>
              <a:rPr lang="ru-RU" sz="1600" dirty="0"/>
              <a:t>е.</a:t>
            </a:r>
            <a:endParaRPr lang="ru-RU" sz="1600" b="1" dirty="0">
              <a:solidFill>
                <a:schemeClr val="tx1"/>
              </a:solidFill>
            </a:endParaRPr>
          </a:p>
        </p:txBody>
      </p:sp>
    </p:spTree>
    <p:extLst>
      <p:ext uri="{BB962C8B-B14F-4D97-AF65-F5344CB8AC3E}">
        <p14:creationId xmlns:p14="http://schemas.microsoft.com/office/powerpoint/2010/main" val="2890981483"/>
      </p:ext>
    </p:extLst>
  </p:cSld>
  <p:clrMapOvr>
    <a:masterClrMapping/>
  </p:clrMapOvr>
</p:sld>
</file>

<file path=ppt/theme/theme1.xml><?xml version="1.0" encoding="utf-8"?>
<a:theme xmlns:a="http://schemas.openxmlformats.org/drawingml/2006/main" name="Office Theme">
  <a:themeElements>
    <a:clrScheme name="Другая 5">
      <a:dk1>
        <a:sysClr val="windowText" lastClr="000000"/>
      </a:dk1>
      <a:lt1>
        <a:sysClr val="window" lastClr="FFFFFF"/>
      </a:lt1>
      <a:dk2>
        <a:srgbClr val="44546A"/>
      </a:dk2>
      <a:lt2>
        <a:srgbClr val="E7E6E6"/>
      </a:lt2>
      <a:accent1>
        <a:srgbClr val="0039A6"/>
      </a:accent1>
      <a:accent2>
        <a:srgbClr val="FF9966"/>
      </a:accent2>
      <a:accent3>
        <a:srgbClr val="A5A5A5"/>
      </a:accent3>
      <a:accent4>
        <a:srgbClr val="99CCFF"/>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7799</TotalTime>
  <Words>3619</Words>
  <Application>Microsoft Office PowerPoint</Application>
  <PresentationFormat>Произвольный</PresentationFormat>
  <Paragraphs>244</Paragraphs>
  <Slides>16</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Times New Roman</vt:lpstr>
      <vt:lpstr>Wingdings</vt:lpstr>
      <vt:lpstr>Montserrat ExtraBold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Ольга Владимировна Серегина</cp:lastModifiedBy>
  <cp:revision>459</cp:revision>
  <cp:lastPrinted>2024-10-07T16:09:47Z</cp:lastPrinted>
  <dcterms:created xsi:type="dcterms:W3CDTF">2024-01-10T12:05:17Z</dcterms:created>
  <dcterms:modified xsi:type="dcterms:W3CDTF">2025-04-04T14:15:19Z</dcterms:modified>
</cp:coreProperties>
</file>